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2" r:id="rId15"/>
    <p:sldId id="270" r:id="rId16"/>
    <p:sldId id="280"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41C2C-27D0-4B74-AD02-BE27983F3FC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288242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41C2C-27D0-4B74-AD02-BE27983F3FC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26234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41C2C-27D0-4B74-AD02-BE27983F3FC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12695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41C2C-27D0-4B74-AD02-BE27983F3FC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144577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D41C2C-27D0-4B74-AD02-BE27983F3FC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153154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D41C2C-27D0-4B74-AD02-BE27983F3FC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145607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D41C2C-27D0-4B74-AD02-BE27983F3FC4}"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20680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D41C2C-27D0-4B74-AD02-BE27983F3FC4}"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52808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1C2C-27D0-4B74-AD02-BE27983F3FC4}"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369711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41C2C-27D0-4B74-AD02-BE27983F3FC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166786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41C2C-27D0-4B74-AD02-BE27983F3FC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F77E-81BF-48B7-AAC4-6A69B4E4F14A}" type="slidenum">
              <a:rPr lang="en-US" smtClean="0"/>
              <a:t>‹#›</a:t>
            </a:fld>
            <a:endParaRPr lang="en-US"/>
          </a:p>
        </p:txBody>
      </p:sp>
    </p:spTree>
    <p:extLst>
      <p:ext uri="{BB962C8B-B14F-4D97-AF65-F5344CB8AC3E}">
        <p14:creationId xmlns:p14="http://schemas.microsoft.com/office/powerpoint/2010/main" val="228141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1C2C-27D0-4B74-AD02-BE27983F3FC4}"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4F77E-81BF-48B7-AAC4-6A69B4E4F14A}" type="slidenum">
              <a:rPr lang="en-US" smtClean="0"/>
              <a:t>‹#›</a:t>
            </a:fld>
            <a:endParaRPr lang="en-US"/>
          </a:p>
        </p:txBody>
      </p:sp>
    </p:spTree>
    <p:extLst>
      <p:ext uri="{BB962C8B-B14F-4D97-AF65-F5344CB8AC3E}">
        <p14:creationId xmlns:p14="http://schemas.microsoft.com/office/powerpoint/2010/main" val="252361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 y="-76200"/>
            <a:ext cx="763385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609600" y="3810000"/>
            <a:ext cx="8229600"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Câu</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1:</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Ghép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tên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dạng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ở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cột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phù</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hợp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mô</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tả</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ở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cột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B.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i="0" u="none" strike="noStrike" cap="none" normalizeH="0" baseline="0" dirty="0">
                <a:ln>
                  <a:noFill/>
                </a:ln>
                <a:effectLst/>
                <a:latin typeface="Times New Roman" pitchFamily="18" charset="0"/>
                <a:cs typeface="Times New Roman" pitchFamily="18" charset="0"/>
              </a:rPr>
              <a:t>A. 1e, 2g, 3h, 4d, 5a, 6c, 7b.</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B. 1e, 2g, 3h, 4d, 5c, 6a, 7d.</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C. 1e, 2h, 3g, 4d, 5a, 6c, 7d.</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D. 1b, 2a, 3h, 4d, 5g, 6c, 7e.</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580262"/>
            <a:ext cx="838200" cy="52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9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3416320"/>
          </a:xfrm>
          <a:prstGeom prst="rect">
            <a:avLst/>
          </a:prstGeom>
        </p:spPr>
        <p:txBody>
          <a:bodyPr wrap="square">
            <a:spAutoFit/>
          </a:bodyPr>
          <a:lstStyle/>
          <a:p>
            <a:r>
              <a:rPr lang="vi-VN" sz="2400" dirty="0">
                <a:latin typeface="+mj-lt"/>
              </a:rPr>
              <a:t>4. Hoàn thành các câu sau đây bằng cách ghi vào vở (hay phiếu học tập) các từ hoặc cụm từ trong khung thích hợp với các khoảng trống, được đánh số thứ tự từ (1) đến (6).</a:t>
            </a:r>
          </a:p>
          <a:p>
            <a:r>
              <a:rPr lang="vi-VN" sz="2400" dirty="0">
                <a:latin typeface="+mj-lt"/>
              </a:rPr>
              <a:t>a) Hóa năng lưu trữ trong thực phẩm, khi ta ăn, được chuyển hóa thành ___(1)___ giúp ta đạp xe.</a:t>
            </a:r>
          </a:p>
          <a:p>
            <a:r>
              <a:rPr lang="vi-VN" sz="2400" dirty="0">
                <a:latin typeface="+mj-lt"/>
              </a:rPr>
              <a:t>b) Hóa năng lưu trữ trong que diêm, khi cọ xát với vỏ bao diêm, được chuyển hóa thành ___(2)___ và ___(3)___</a:t>
            </a:r>
          </a:p>
          <a:p>
            <a:r>
              <a:rPr lang="vi-VN" sz="2400" dirty="0">
                <a:latin typeface="+mj-lt"/>
              </a:rPr>
              <a:t>c) Hóa năng trong nhiên liệu (xăng, dầu, ) khi đốt cháy được chuyển hóa thành ___(4)___, ___(5)___ và ___(6)___ của máy bay, tàu hỏa.</a:t>
            </a:r>
            <a:endParaRPr lang="en-US" sz="2400" dirty="0">
              <a:latin typeface="+mj-lt"/>
            </a:endParaRPr>
          </a:p>
        </p:txBody>
      </p:sp>
      <p:sp>
        <p:nvSpPr>
          <p:cNvPr id="3" name="Rectangle 2"/>
          <p:cNvSpPr/>
          <p:nvPr/>
        </p:nvSpPr>
        <p:spPr>
          <a:xfrm>
            <a:off x="41564" y="3962400"/>
            <a:ext cx="8534400" cy="2677656"/>
          </a:xfrm>
          <a:prstGeom prst="rect">
            <a:avLst/>
          </a:prstGeom>
        </p:spPr>
        <p:txBody>
          <a:bodyPr wrap="square">
            <a:spAutoFit/>
          </a:bodyPr>
          <a:lstStyle/>
          <a:p>
            <a:r>
              <a:rPr lang="vi-VN" sz="2400" dirty="0">
                <a:solidFill>
                  <a:srgbClr val="0070C0"/>
                </a:solidFill>
                <a:latin typeface="+mj-lt"/>
              </a:rPr>
              <a:t>4. Ta điền như sau:</a:t>
            </a:r>
          </a:p>
          <a:p>
            <a:r>
              <a:rPr lang="vi-VN" sz="2400" dirty="0">
                <a:solidFill>
                  <a:srgbClr val="0070C0"/>
                </a:solidFill>
                <a:latin typeface="+mj-lt"/>
              </a:rPr>
              <a:t>(1) - động năng</a:t>
            </a:r>
          </a:p>
          <a:p>
            <a:r>
              <a:rPr lang="vi-VN" sz="2400" dirty="0">
                <a:solidFill>
                  <a:srgbClr val="0070C0"/>
                </a:solidFill>
                <a:latin typeface="+mj-lt"/>
              </a:rPr>
              <a:t>(2) - nhiệt năng</a:t>
            </a:r>
          </a:p>
          <a:p>
            <a:r>
              <a:rPr lang="vi-VN" sz="2400" dirty="0">
                <a:solidFill>
                  <a:srgbClr val="0070C0"/>
                </a:solidFill>
                <a:latin typeface="+mj-lt"/>
              </a:rPr>
              <a:t>(3) - năng lượng ánh sáng</a:t>
            </a:r>
          </a:p>
          <a:p>
            <a:r>
              <a:rPr lang="vi-VN" sz="2400" dirty="0">
                <a:solidFill>
                  <a:srgbClr val="0070C0"/>
                </a:solidFill>
                <a:latin typeface="+mj-lt"/>
              </a:rPr>
              <a:t>(4) - động năng</a:t>
            </a:r>
          </a:p>
          <a:p>
            <a:r>
              <a:rPr lang="vi-VN" sz="2400" dirty="0">
                <a:solidFill>
                  <a:srgbClr val="0070C0"/>
                </a:solidFill>
                <a:latin typeface="+mj-lt"/>
              </a:rPr>
              <a:t>(5) - điện năng</a:t>
            </a:r>
          </a:p>
          <a:p>
            <a:r>
              <a:rPr lang="vi-VN" sz="2400" dirty="0">
                <a:solidFill>
                  <a:srgbClr val="0070C0"/>
                </a:solidFill>
                <a:latin typeface="+mj-lt"/>
              </a:rPr>
              <a:t>(6) - thế năng</a:t>
            </a:r>
            <a:endParaRPr lang="en-US" sz="2400" dirty="0">
              <a:solidFill>
                <a:srgbClr val="0070C0"/>
              </a:solidFill>
              <a:latin typeface="+mj-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654386" y="3884469"/>
            <a:ext cx="3162302"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8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686800" cy="1143000"/>
          </a:xfrm>
        </p:spPr>
        <p:txBody>
          <a:bodyPr>
            <a:normAutofit/>
          </a:bodyPr>
          <a:lstStyle/>
          <a:p>
            <a:pPr algn="l"/>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48. SỰ CHUYỂN HÓA NĂNG LƯỢNG</a:t>
            </a:r>
          </a:p>
        </p:txBody>
      </p:sp>
      <p:sp>
        <p:nvSpPr>
          <p:cNvPr id="4" name="Title 1"/>
          <p:cNvSpPr txBox="1">
            <a:spLocks/>
          </p:cNvSpPr>
          <p:nvPr/>
        </p:nvSpPr>
        <p:spPr>
          <a:xfrm>
            <a:off x="228600" y="3048000"/>
            <a:ext cx="8534400" cy="5715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Times New Roman" panose="02020603050405020304" pitchFamily="18" charset="0"/>
                <a:cs typeface="Times New Roman" panose="02020603050405020304" pitchFamily="18" charset="0"/>
              </a:rPr>
              <a:t>II. ĐỊNH LUẬT BẢO TOÀN NĂNG LƯỢNG</a:t>
            </a:r>
          </a:p>
        </p:txBody>
      </p:sp>
    </p:spTree>
    <p:extLst>
      <p:ext uri="{BB962C8B-B14F-4D97-AF65-F5344CB8AC3E}">
        <p14:creationId xmlns:p14="http://schemas.microsoft.com/office/powerpoint/2010/main" val="23704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3081337" cy="40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204412"/>
            <a:ext cx="6096000" cy="5632311"/>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Thí nghiệm về sự bảo toàn năng lượng</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Thực hiện thí nghiệm sau đây để nghiên cứu về sự chuyển hóa và bảo toàn năng lượng trong một chuyển động cơ học.</a:t>
            </a:r>
          </a:p>
          <a:p>
            <a:r>
              <a:rPr lang="vi-VN" sz="2400" dirty="0">
                <a:latin typeface="Times New Roman" panose="02020603050405020304" pitchFamily="18" charset="0"/>
                <a:cs typeface="Times New Roman" panose="02020603050405020304" pitchFamily="18" charset="0"/>
              </a:rPr>
              <a:t>Chuẩn bị: Hai con lắc (gồm 2 quả cầu giống hệt nhau, treo bằng hai dây nhẹ dài bằng nhau), giá treo cố định, thước mét, tấm bìa đánh dấu hai điểm A, B có cùng độ cao (hình 3.5)</a:t>
            </a:r>
          </a:p>
          <a:p>
            <a:r>
              <a:rPr lang="vi-VN" sz="2400" dirty="0">
                <a:latin typeface="Times New Roman" panose="02020603050405020304" pitchFamily="18" charset="0"/>
                <a:cs typeface="Times New Roman" panose="02020603050405020304" pitchFamily="18" charset="0"/>
              </a:rPr>
              <a:t>Tiến hành:</a:t>
            </a:r>
          </a:p>
          <a:p>
            <a:r>
              <a:rPr lang="vi-VN" sz="2400" dirty="0">
                <a:latin typeface="Times New Roman" panose="02020603050405020304" pitchFamily="18" charset="0"/>
                <a:cs typeface="Times New Roman" panose="02020603050405020304" pitchFamily="18" charset="0"/>
              </a:rPr>
              <a:t>- Kéo quả cầu (2) đến điểm B (nằm trong mặt phẳng của tấm bìa như hình 3.6) rồi thả ra.</a:t>
            </a:r>
          </a:p>
          <a:p>
            <a:r>
              <a:rPr lang="vi-VN" sz="2400" dirty="0">
                <a:latin typeface="Times New Roman" panose="02020603050405020304" pitchFamily="18" charset="0"/>
                <a:cs typeface="Times New Roman" panose="02020603050405020304" pitchFamily="18" charset="0"/>
              </a:rPr>
              <a:t>- Quả cầu (2) chuyển động về vị trí ban đầu va chạm vào quả cầu (1), làm cho quả cầu (1) lên đến vị trí A cùng độ cao với vị trí B.</a:t>
            </a:r>
          </a:p>
          <a:p>
            <a:r>
              <a:rPr lang="vi-VN" sz="2400" dirty="0">
                <a:latin typeface="Times New Roman" panose="02020603050405020304" pitchFamily="18" charset="0"/>
                <a:cs typeface="Times New Roman" panose="02020603050405020304" pitchFamily="18" charset="0"/>
              </a:rPr>
              <a:t>Thảo luận: Thí nghiệm chứng tỏ điều gì?</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6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3081337" cy="40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838200"/>
            <a:ext cx="5029200" cy="1815882"/>
          </a:xfrm>
          <a:prstGeom prst="rect">
            <a:avLst/>
          </a:prstGeom>
        </p:spPr>
        <p:txBody>
          <a:bodyPr wrap="square">
            <a:spAutoFit/>
          </a:bodyPr>
          <a:lstStyle/>
          <a:p>
            <a:r>
              <a:rPr lang="vi-VN" sz="2800" dirty="0">
                <a:solidFill>
                  <a:srgbClr val="0070C0"/>
                </a:solidFill>
              </a:rPr>
              <a:t>Thí nghiệm chứng tỏ rằng năng lượng không tự sinh ra hoặc tự mất đi mà chỉ truyền từ vật này sang vật khác.</a:t>
            </a:r>
            <a:endParaRPr lang="en-US" sz="2800" dirty="0">
              <a:solidFill>
                <a:srgbClr val="0070C0"/>
              </a:solidFill>
            </a:endParaRPr>
          </a:p>
        </p:txBody>
      </p:sp>
    </p:spTree>
    <p:extLst>
      <p:ext uri="{BB962C8B-B14F-4D97-AF65-F5344CB8AC3E}">
        <p14:creationId xmlns:p14="http://schemas.microsoft.com/office/powerpoint/2010/main" val="28409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3081337" cy="40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204412"/>
            <a:ext cx="6096000" cy="584775"/>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2</a:t>
            </a:r>
            <a:r>
              <a:rPr lang="vi-VN"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luật</a:t>
            </a:r>
            <a:r>
              <a:rPr lang="vi-VN" sz="3200" dirty="0">
                <a:solidFill>
                  <a:srgbClr val="FF0000"/>
                </a:solidFill>
                <a:latin typeface="Times New Roman" panose="02020603050405020304" pitchFamily="18" charset="0"/>
                <a:cs typeface="Times New Roman" panose="02020603050405020304" pitchFamily="18" charset="0"/>
              </a:rPr>
              <a:t> bảo toàn năng lượng</a:t>
            </a:r>
            <a:endParaRPr lang="vi-V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 y="914400"/>
            <a:ext cx="6248400"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ăng lượng không tự sinh ra hoặc tự mất đi mà chỉ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truyền từ vật này sang vật khác.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0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heel(1)">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Một em bé đang chơi xích đu trong sân. Muốn cho xích đu luôn lên tới độ cao ban đầu, thỉnh thoảng người </a:t>
            </a:r>
            <a:r>
              <a:rPr lang="en-US" sz="2800" dirty="0" err="1">
                <a:latin typeface="Times New Roman" panose="02020603050405020304" pitchFamily="18" charset="0"/>
                <a:cs typeface="Times New Roman" panose="02020603050405020304" pitchFamily="18" charset="0"/>
              </a:rPr>
              <a:t>mẹ</a:t>
            </a:r>
            <a:r>
              <a:rPr lang="vi-VN" sz="2800" dirty="0">
                <a:latin typeface="Times New Roman" panose="02020603050405020304" pitchFamily="18" charset="0"/>
                <a:cs typeface="Times New Roman" panose="02020603050405020304" pitchFamily="18" charset="0"/>
              </a:rPr>
              <a:t> phải đẩy vào xích đu (hình 3.6). Tại sao cần làm như thế?</a:t>
            </a:r>
          </a:p>
          <a:p>
            <a:endParaRPr lang="vi-VN" sz="28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895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2305240"/>
            <a:ext cx="5410200" cy="3046988"/>
          </a:xfrm>
          <a:prstGeom prst="rect">
            <a:avLst/>
          </a:prstGeom>
        </p:spPr>
        <p:txBody>
          <a:bodyPr wrap="square">
            <a:spAutoFit/>
          </a:bodyPr>
          <a:lstStyle/>
          <a:p>
            <a:r>
              <a:rPr lang="vi-VN" sz="2400" dirty="0">
                <a:solidFill>
                  <a:srgbClr val="0070C0"/>
                </a:solidFill>
                <a:latin typeface="Times New Roman" panose="02020603050405020304" pitchFamily="18" charset="0"/>
                <a:cs typeface="Times New Roman" panose="02020603050405020304" pitchFamily="18" charset="0"/>
              </a:rPr>
              <a:t> Muốn cho xích đu luôn lên tới độ cao ban đầu, thỉnh thoảng người </a:t>
            </a:r>
            <a:r>
              <a:rPr lang="en-US" sz="2400" dirty="0" err="1">
                <a:solidFill>
                  <a:srgbClr val="0070C0"/>
                </a:solidFill>
                <a:latin typeface="Times New Roman" panose="02020603050405020304" pitchFamily="18" charset="0"/>
                <a:cs typeface="Times New Roman" panose="02020603050405020304" pitchFamily="18" charset="0"/>
              </a:rPr>
              <a:t>mẹ</a:t>
            </a:r>
            <a:r>
              <a:rPr lang="vi-VN" sz="2400" dirty="0">
                <a:solidFill>
                  <a:srgbClr val="0070C0"/>
                </a:solidFill>
                <a:latin typeface="Times New Roman" panose="02020603050405020304" pitchFamily="18" charset="0"/>
                <a:cs typeface="Times New Roman" panose="02020603050405020304" pitchFamily="18" charset="0"/>
              </a:rPr>
              <a:t> phải đẩy vào xích đu vì trong quá trình chuyển động, xích đu và cậu bé va chạm với không khí và lực cản của không khí làm tiêu hao một phần năng lượng của cậu bé và xích đu. Do đó thi thoảng cần phải đẩy vào xích đu để nó lên độ cao ban đầu.</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5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056"/>
            <a:ext cx="9144000" cy="449353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4</a:t>
            </a:r>
            <a:r>
              <a:rPr lang="vi-VN" sz="2200" dirty="0">
                <a:latin typeface="Times New Roman" panose="02020603050405020304" pitchFamily="18" charset="0"/>
                <a:cs typeface="Times New Roman" panose="02020603050405020304" pitchFamily="18" charset="0"/>
              </a:rPr>
              <a:t>. Hoàn thành các câu sau đây bằng cách ghi vào vở (hay phiếu học tập) các từ hoặc cụm từ trong khung thích hợp với các khoảng trống, được đánh số thứ tự từ (1) đến (10). Ví dụ (1) - thế năng</a:t>
            </a:r>
          </a:p>
          <a:p>
            <a:r>
              <a:rPr lang="vi-VN" sz="2200" dirty="0">
                <a:latin typeface="Times New Roman" panose="02020603050405020304" pitchFamily="18" charset="0"/>
                <a:cs typeface="Times New Roman" panose="02020603050405020304" pitchFamily="18" charset="0"/>
              </a:rPr>
              <a:t>a) Khi quả bóng được giữ yên ở trên cao, nó đang có ___(1)___</a:t>
            </a:r>
          </a:p>
          <a:p>
            <a:r>
              <a:rPr lang="vi-VN" sz="2200" dirty="0">
                <a:latin typeface="Times New Roman" panose="02020603050405020304" pitchFamily="18" charset="0"/>
                <a:cs typeface="Times New Roman" panose="02020603050405020304" pitchFamily="18" charset="0"/>
              </a:rPr>
              <a:t>Khi quả bóng được thả rơi, ___(2)___ của nó được chuyển hóa thành ___(3)___</a:t>
            </a:r>
          </a:p>
          <a:p>
            <a:r>
              <a:rPr lang="vi-VN" sz="2200" dirty="0">
                <a:latin typeface="Times New Roman" panose="02020603050405020304" pitchFamily="18" charset="0"/>
                <a:cs typeface="Times New Roman" panose="02020603050405020304" pitchFamily="18" charset="0"/>
              </a:rPr>
              <a:t>b) Quả bóng không thể nảy trở lại độ cao ban đầu, nơi nó được thả rơi, bởi vì không phải tất cả ___(4)___ của nó biến thành ___(5)___. Thực tế, luôn có một phần năng lượng của nó được chuyển hóa thành ___(6)___ và ___(7)___ trong khi va chạm.</a:t>
            </a:r>
          </a:p>
          <a:p>
            <a:r>
              <a:rPr lang="vi-VN" sz="2200" dirty="0">
                <a:latin typeface="Times New Roman" panose="02020603050405020304" pitchFamily="18" charset="0"/>
                <a:cs typeface="Times New Roman" panose="02020603050405020304" pitchFamily="18" charset="0"/>
              </a:rPr>
              <a:t>c) Trong quá trình chuyển động của quả bóng, luôn có sự ___(8)___ từ dạng năng lượng này sang dạng năng lượng khác. Năng lượng toàn phần của quả bóng luôn được ___(9)___ không bao giờ ___(10)___ hoặc được tạo ra thêm.</a:t>
            </a:r>
            <a:endParaRPr lang="en-US"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38100" y="4419600"/>
            <a:ext cx="9067800" cy="2308324"/>
          </a:xfrm>
          <a:prstGeom prst="rect">
            <a:avLst/>
          </a:prstGeom>
        </p:spPr>
        <p:txBody>
          <a:bodyPr wrap="square">
            <a:spAutoFit/>
          </a:bodyPr>
          <a:lstStyle/>
          <a:p>
            <a:endParaRPr lang="vi-VN" sz="2400" b="1" dirty="0">
              <a:solidFill>
                <a:srgbClr val="0070C0"/>
              </a:solidFill>
              <a:latin typeface="Times New Roman" panose="02020603050405020304" pitchFamily="18" charset="0"/>
              <a:cs typeface="Times New Roman" panose="02020603050405020304" pitchFamily="18" charset="0"/>
            </a:endParaRPr>
          </a:p>
          <a:p>
            <a:r>
              <a:rPr lang="vi-VN" sz="2400" b="1" dirty="0">
                <a:solidFill>
                  <a:srgbClr val="0070C0"/>
                </a:solidFill>
                <a:latin typeface="Times New Roman" panose="02020603050405020304" pitchFamily="18" charset="0"/>
                <a:cs typeface="Times New Roman" panose="02020603050405020304" pitchFamily="18" charset="0"/>
              </a:rPr>
              <a:t>(1) - thế năng                          (2) - thế năng</a:t>
            </a:r>
          </a:p>
          <a:p>
            <a:r>
              <a:rPr lang="vi-VN" sz="2400" b="1" dirty="0">
                <a:solidFill>
                  <a:srgbClr val="0070C0"/>
                </a:solidFill>
                <a:latin typeface="Times New Roman" panose="02020603050405020304" pitchFamily="18" charset="0"/>
                <a:cs typeface="Times New Roman" panose="02020603050405020304" pitchFamily="18" charset="0"/>
              </a:rPr>
              <a:t>(3) - động năng                       (4) - động năng</a:t>
            </a:r>
          </a:p>
          <a:p>
            <a:r>
              <a:rPr lang="vi-VN" sz="2400" b="1" dirty="0">
                <a:solidFill>
                  <a:srgbClr val="0070C0"/>
                </a:solidFill>
                <a:latin typeface="Times New Roman" panose="02020603050405020304" pitchFamily="18" charset="0"/>
                <a:cs typeface="Times New Roman" panose="02020603050405020304" pitchFamily="18" charset="0"/>
              </a:rPr>
              <a:t>(5) - thế năng                          (6) – </a:t>
            </a:r>
            <a:r>
              <a:rPr lang="en-US" sz="2400" b="1" dirty="0" err="1">
                <a:solidFill>
                  <a:srgbClr val="0070C0"/>
                </a:solidFill>
                <a:latin typeface="Times New Roman" panose="02020603050405020304" pitchFamily="18" charset="0"/>
                <a:cs typeface="Times New Roman" panose="02020603050405020304" pitchFamily="18" charset="0"/>
              </a:rPr>
              <a:t>nhiệt</a:t>
            </a:r>
            <a:r>
              <a:rPr lang="vi-VN" sz="2400" b="1" dirty="0">
                <a:solidFill>
                  <a:srgbClr val="0070C0"/>
                </a:solidFill>
                <a:latin typeface="Times New Roman" panose="02020603050405020304" pitchFamily="18" charset="0"/>
                <a:cs typeface="Times New Roman" panose="02020603050405020304" pitchFamily="18" charset="0"/>
              </a:rPr>
              <a:t> năng</a:t>
            </a:r>
          </a:p>
          <a:p>
            <a:r>
              <a:rPr lang="vi-VN" sz="2400" b="1" dirty="0">
                <a:solidFill>
                  <a:srgbClr val="0070C0"/>
                </a:solidFill>
                <a:latin typeface="Times New Roman" panose="02020603050405020304" pitchFamily="18" charset="0"/>
                <a:cs typeface="Times New Roman" panose="02020603050405020304" pitchFamily="18" charset="0"/>
              </a:rPr>
              <a:t>(7) - năng lượng âm                (8) - chuyển hóa</a:t>
            </a:r>
          </a:p>
          <a:p>
            <a:r>
              <a:rPr lang="vi-VN" sz="2400" b="1" dirty="0">
                <a:solidFill>
                  <a:srgbClr val="0070C0"/>
                </a:solidFill>
                <a:latin typeface="Times New Roman" panose="02020603050405020304" pitchFamily="18" charset="0"/>
                <a:cs typeface="Times New Roman" panose="02020603050405020304" pitchFamily="18" charset="0"/>
              </a:rPr>
              <a:t>(9) - bảo toàn                          (10) - tự mất đi</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495800"/>
            <a:ext cx="228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1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in)">
                                      <p:cBhvr>
                                        <p:cTn id="10" dur="2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966" y="381000"/>
            <a:ext cx="9116291"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Gọi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dạng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xuất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đèn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pin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bật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Điện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quang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điện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C.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Nhiệt</a:t>
            </a: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quang</a:t>
            </a: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8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quang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0242" name="Picture 2" descr="[CTST] Trắc nghiệm Khoa học tự nhiên 6 bài 48:&lt;/b&gt; Sự chuyển hóa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428274"/>
            <a:ext cx="23336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67305"/>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heel(1)">
                                      <p:cBhvr>
                                        <p:cTn id="10" dur="2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855" y="549295"/>
            <a:ext cx="8472055"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Thiết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nào</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điện</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A. </a:t>
            </a:r>
            <a:r>
              <a:rPr kumimoji="0" lang="en-US" sz="280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800" i="0" u="none" strike="noStrike" cap="none" normalizeH="0" baseline="0" dirty="0">
                <a:ln>
                  <a:noFill/>
                </a:ln>
                <a:effectLst/>
                <a:latin typeface="Times New Roman" panose="02020603050405020304" pitchFamily="18" charset="0"/>
                <a:cs typeface="Times New Roman" panose="02020603050405020304" pitchFamily="18" charset="0"/>
              </a:rPr>
              <a:t> 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5362" name="Picture 2" descr="[CTST] Trắc nghiệm Khoa học tự nhiên 6 bài 48:&lt;/b&gt; Sự chuyển hóa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305175"/>
            <a:ext cx="716280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30363"/>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6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circle(in)">
                                      <p:cBhvr>
                                        <p:cTn id="10" dur="2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heel(1)">
                                      <p:cBhvr>
                                        <p:cTn id="1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32267"/>
            <a:ext cx="8077200" cy="2246769"/>
          </a:xfrm>
          <a:prstGeom prst="rect">
            <a:avLst/>
          </a:prstGeom>
        </p:spPr>
        <p:txBody>
          <a:bodyPr wrap="square">
            <a:spAutoFit/>
          </a:bodyPr>
          <a:lstStyle/>
          <a:p>
            <a:r>
              <a:rPr lang="vi-VN" sz="2800" b="1" i="0" dirty="0">
                <a:solidFill>
                  <a:srgbClr val="000000"/>
                </a:solidFill>
                <a:effectLst/>
                <a:latin typeface="+mj-lt"/>
              </a:rPr>
              <a:t>Câu 3:</a:t>
            </a:r>
            <a:r>
              <a:rPr lang="vi-VN" sz="2800" b="0" i="0" dirty="0">
                <a:solidFill>
                  <a:srgbClr val="000000"/>
                </a:solidFill>
                <a:effectLst/>
                <a:latin typeface="+mj-lt"/>
              </a:rPr>
              <a:t> Pin mặt trời có sự chuyển hoá:</a:t>
            </a:r>
          </a:p>
          <a:p>
            <a:pPr>
              <a:buFont typeface="Arial"/>
              <a:buChar char="•"/>
            </a:pPr>
            <a:r>
              <a:rPr lang="vi-VN" sz="2800" b="0" i="0" dirty="0">
                <a:solidFill>
                  <a:srgbClr val="000000"/>
                </a:solidFill>
                <a:effectLst/>
                <a:latin typeface="+mj-lt"/>
              </a:rPr>
              <a:t>A. Nhiệt năng thành cơ năng.</a:t>
            </a:r>
          </a:p>
          <a:p>
            <a:pPr>
              <a:buFont typeface="Arial"/>
              <a:buChar char="•"/>
            </a:pPr>
            <a:r>
              <a:rPr lang="vi-VN" sz="2800" b="0" i="0" dirty="0">
                <a:solidFill>
                  <a:srgbClr val="000000"/>
                </a:solidFill>
                <a:effectLst/>
                <a:latin typeface="+mj-lt"/>
              </a:rPr>
              <a:t>B. Nhiệt năng thành điện năng.</a:t>
            </a:r>
          </a:p>
          <a:p>
            <a:pPr>
              <a:buFont typeface="Arial"/>
              <a:buChar char="•"/>
            </a:pPr>
            <a:r>
              <a:rPr lang="vi-VN" sz="2800" b="0" i="0" dirty="0">
                <a:solidFill>
                  <a:srgbClr val="000000"/>
                </a:solidFill>
                <a:effectLst/>
                <a:latin typeface="+mj-lt"/>
              </a:rPr>
              <a:t>C. Quang năng thành nhiệt năng.</a:t>
            </a:r>
          </a:p>
          <a:p>
            <a:pPr>
              <a:buFont typeface="Arial"/>
              <a:buChar char="•"/>
            </a:pPr>
            <a:r>
              <a:rPr lang="vi-VN" sz="2800" i="0" dirty="0">
                <a:effectLst/>
                <a:latin typeface="+mj-lt"/>
              </a:rPr>
              <a:t>D. Quang năng thành điện năng.</a:t>
            </a:r>
          </a:p>
        </p:txBody>
      </p:sp>
      <p:sp>
        <p:nvSpPr>
          <p:cNvPr id="3" name="Rectangle 2"/>
          <p:cNvSpPr/>
          <p:nvPr/>
        </p:nvSpPr>
        <p:spPr>
          <a:xfrm>
            <a:off x="381000" y="3124200"/>
            <a:ext cx="8229600" cy="2677656"/>
          </a:xfrm>
          <a:prstGeom prst="rect">
            <a:avLst/>
          </a:prstGeom>
        </p:spPr>
        <p:txBody>
          <a:bodyPr wrap="square">
            <a:spAutoFit/>
          </a:bodyPr>
          <a:lstStyle/>
          <a:p>
            <a:r>
              <a:rPr lang="vi-VN" sz="2800" b="1" i="0" dirty="0">
                <a:solidFill>
                  <a:srgbClr val="000000"/>
                </a:solidFill>
                <a:effectLst/>
                <a:latin typeface="+mj-lt"/>
              </a:rPr>
              <a:t>Câu 4:</a:t>
            </a:r>
            <a:r>
              <a:rPr lang="vi-VN" sz="2800" b="0" i="0" dirty="0">
                <a:solidFill>
                  <a:srgbClr val="000000"/>
                </a:solidFill>
                <a:effectLst/>
                <a:latin typeface="+mj-lt"/>
              </a:rPr>
              <a:t>  Hoá năng dự trữ trong bao diêm khi cọ xát với vỏ bao diên được chuyển hoá thành:</a:t>
            </a:r>
          </a:p>
          <a:p>
            <a:pPr>
              <a:buFont typeface="Arial"/>
              <a:buChar char="•"/>
            </a:pPr>
            <a:r>
              <a:rPr lang="vi-VN" sz="2800" b="0" i="0" dirty="0">
                <a:solidFill>
                  <a:srgbClr val="000000"/>
                </a:solidFill>
                <a:effectLst/>
                <a:latin typeface="+mj-lt"/>
              </a:rPr>
              <a:t>A. Nhiệt năng.</a:t>
            </a:r>
          </a:p>
          <a:p>
            <a:pPr>
              <a:buFont typeface="Arial"/>
              <a:buChar char="•"/>
            </a:pPr>
            <a:r>
              <a:rPr lang="vi-VN" sz="2800" b="0" i="0" dirty="0">
                <a:solidFill>
                  <a:srgbClr val="000000"/>
                </a:solidFill>
                <a:effectLst/>
                <a:latin typeface="+mj-lt"/>
              </a:rPr>
              <a:t>B. Quang năng.</a:t>
            </a:r>
          </a:p>
          <a:p>
            <a:pPr>
              <a:buFont typeface="Arial"/>
              <a:buChar char="•"/>
            </a:pPr>
            <a:r>
              <a:rPr lang="vi-VN" sz="2800" i="0" dirty="0">
                <a:effectLst/>
                <a:latin typeface="+mj-lt"/>
              </a:rPr>
              <a:t>C. Nhiệt năng và quang năng.</a:t>
            </a:r>
          </a:p>
          <a:p>
            <a:pPr>
              <a:buFont typeface="Arial"/>
              <a:buChar char="•"/>
            </a:pPr>
            <a:r>
              <a:rPr lang="vi-VN" sz="2800" b="0" i="0" dirty="0">
                <a:solidFill>
                  <a:srgbClr val="000000"/>
                </a:solidFill>
                <a:effectLst/>
                <a:latin typeface="+mj-lt"/>
              </a:rPr>
              <a:t>D. Điện năng.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51999"/>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006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2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6239"/>
            <a:ext cx="8001000" cy="2677656"/>
          </a:xfrm>
          <a:prstGeom prst="rect">
            <a:avLst/>
          </a:prstGeom>
        </p:spPr>
        <p:txBody>
          <a:bodyPr wrap="square">
            <a:spAutoFit/>
          </a:bodyPr>
          <a:lstStyle/>
          <a:p>
            <a:r>
              <a:rPr lang="vi-VN" sz="2800" b="1" dirty="0">
                <a:latin typeface="Times New Roman" pitchFamily="18" charset="0"/>
                <a:cs typeface="Times New Roman" pitchFamily="18" charset="0"/>
              </a:rPr>
              <a:t>Câu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Năng lượng mà một vật có được do chuyển động được gọi là …</a:t>
            </a:r>
          </a:p>
          <a:p>
            <a:r>
              <a:rPr lang="vi-VN" sz="2800" dirty="0">
                <a:latin typeface="Times New Roman" pitchFamily="18" charset="0"/>
                <a:cs typeface="Times New Roman" pitchFamily="18" charset="0"/>
              </a:rPr>
              <a:t>A. Thế năng.</a:t>
            </a:r>
          </a:p>
          <a:p>
            <a:r>
              <a:rPr lang="vi-VN" sz="2800" dirty="0">
                <a:latin typeface="Times New Roman" pitchFamily="18" charset="0"/>
                <a:cs typeface="Times New Roman" pitchFamily="18" charset="0"/>
              </a:rPr>
              <a:t>B. Động năng.</a:t>
            </a:r>
          </a:p>
          <a:p>
            <a:r>
              <a:rPr lang="vi-VN" sz="2800" dirty="0">
                <a:latin typeface="Times New Roman" pitchFamily="18" charset="0"/>
                <a:cs typeface="Times New Roman" pitchFamily="18" charset="0"/>
              </a:rPr>
              <a:t>C. Nhiệt năng.</a:t>
            </a:r>
          </a:p>
          <a:p>
            <a:r>
              <a:rPr lang="vi-VN" sz="2800" dirty="0">
                <a:latin typeface="Times New Roman" pitchFamily="18" charset="0"/>
                <a:cs typeface="Times New Roman" pitchFamily="18" charset="0"/>
              </a:rPr>
              <a:t>D. Cơ năng.</a:t>
            </a:r>
          </a:p>
        </p:txBody>
      </p:sp>
      <p:sp>
        <p:nvSpPr>
          <p:cNvPr id="3" name="Rectangle 2"/>
          <p:cNvSpPr/>
          <p:nvPr/>
        </p:nvSpPr>
        <p:spPr>
          <a:xfrm>
            <a:off x="228600" y="3646944"/>
            <a:ext cx="8001000" cy="2677656"/>
          </a:xfrm>
          <a:prstGeom prst="rect">
            <a:avLst/>
          </a:prstGeom>
        </p:spPr>
        <p:txBody>
          <a:bodyPr wrap="square">
            <a:spAutoFit/>
          </a:bodyPr>
          <a:lstStyle/>
          <a:p>
            <a:r>
              <a:rPr lang="vi-VN" sz="2800" b="1" dirty="0">
                <a:latin typeface="Times New Roman" pitchFamily="18" charset="0"/>
                <a:cs typeface="Times New Roman" pitchFamily="18" charset="0"/>
              </a:rPr>
              <a:t>Câu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Vật ở trên cao so với mặt đất có năng lượng gọi là …</a:t>
            </a:r>
          </a:p>
          <a:p>
            <a:r>
              <a:rPr lang="vi-VN" sz="2800" dirty="0">
                <a:latin typeface="Times New Roman" pitchFamily="18" charset="0"/>
                <a:cs typeface="Times New Roman" pitchFamily="18" charset="0"/>
              </a:rPr>
              <a:t>A. Nhiệt năng.</a:t>
            </a:r>
          </a:p>
          <a:p>
            <a:r>
              <a:rPr lang="vi-VN" sz="2800" dirty="0">
                <a:latin typeface="Times New Roman" pitchFamily="18" charset="0"/>
                <a:cs typeface="Times New Roman" pitchFamily="18" charset="0"/>
              </a:rPr>
              <a:t>B. Thế năng đàn hồi.</a:t>
            </a:r>
          </a:p>
          <a:p>
            <a:r>
              <a:rPr lang="vi-VN" sz="2800" dirty="0">
                <a:latin typeface="Times New Roman" pitchFamily="18" charset="0"/>
                <a:cs typeface="Times New Roman" pitchFamily="18" charset="0"/>
              </a:rPr>
              <a:t>C. Thế năng hấp dẫn.</a:t>
            </a:r>
          </a:p>
          <a:p>
            <a:r>
              <a:rPr lang="vi-VN" sz="2800" dirty="0">
                <a:latin typeface="Times New Roman" pitchFamily="18" charset="0"/>
                <a:cs typeface="Times New Roman" pitchFamily="18" charset="0"/>
              </a:rPr>
              <a:t>D. Động năng.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15067"/>
            <a:ext cx="841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2" y="5410200"/>
            <a:ext cx="841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1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heel(1)">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153400" cy="3108543"/>
          </a:xfrm>
          <a:prstGeom prst="rect">
            <a:avLst/>
          </a:prstGeom>
        </p:spPr>
        <p:txBody>
          <a:bodyPr wrap="square">
            <a:spAutoFit/>
          </a:bodyPr>
          <a:lstStyle/>
          <a:p>
            <a:r>
              <a:rPr lang="vi-VN" sz="2800" b="1" i="0" dirty="0">
                <a:solidFill>
                  <a:srgbClr val="000000"/>
                </a:solidFill>
                <a:effectLst/>
                <a:latin typeface="+mj-lt"/>
              </a:rPr>
              <a:t>Câu 5:</a:t>
            </a:r>
            <a:r>
              <a:rPr lang="vi-VN" sz="2800" b="0" i="0" dirty="0">
                <a:solidFill>
                  <a:srgbClr val="000000"/>
                </a:solidFill>
                <a:effectLst/>
                <a:latin typeface="+mj-lt"/>
              </a:rPr>
              <a:t> Điền từ còn thiếu vào chỗ trống: Hoá năng lưu trữ trong thực phẩm, khi ta ăn được chuyển hoá thành… giúp ta đạp xe.</a:t>
            </a:r>
          </a:p>
          <a:p>
            <a:pPr>
              <a:buFont typeface="Arial"/>
              <a:buChar char="•"/>
            </a:pPr>
            <a:r>
              <a:rPr lang="vi-VN" sz="2800" b="0" i="0" dirty="0">
                <a:solidFill>
                  <a:srgbClr val="000000"/>
                </a:solidFill>
                <a:effectLst/>
                <a:latin typeface="+mj-lt"/>
              </a:rPr>
              <a:t>A. Nhiệt năng.</a:t>
            </a:r>
          </a:p>
          <a:p>
            <a:pPr>
              <a:buFont typeface="Arial"/>
              <a:buChar char="•"/>
            </a:pPr>
            <a:r>
              <a:rPr lang="vi-VN" sz="2800" i="0" dirty="0">
                <a:effectLst/>
                <a:latin typeface="+mj-lt"/>
              </a:rPr>
              <a:t>B. Động năng.</a:t>
            </a:r>
          </a:p>
          <a:p>
            <a:pPr>
              <a:buFont typeface="Arial"/>
              <a:buChar char="•"/>
            </a:pPr>
            <a:r>
              <a:rPr lang="vi-VN" sz="2800" b="0" i="0" dirty="0">
                <a:solidFill>
                  <a:srgbClr val="000000"/>
                </a:solidFill>
                <a:effectLst/>
                <a:latin typeface="+mj-lt"/>
              </a:rPr>
              <a:t>C. Thế năng.</a:t>
            </a:r>
          </a:p>
          <a:p>
            <a:pPr>
              <a:buFont typeface="Arial"/>
              <a:buChar char="•"/>
            </a:pPr>
            <a:r>
              <a:rPr lang="vi-VN" sz="2800" b="0" i="0" dirty="0">
                <a:solidFill>
                  <a:srgbClr val="000000"/>
                </a:solidFill>
                <a:effectLst/>
                <a:latin typeface="+mj-lt"/>
              </a:rPr>
              <a:t>D. Quang năng.</a:t>
            </a:r>
          </a:p>
        </p:txBody>
      </p:sp>
      <p:sp>
        <p:nvSpPr>
          <p:cNvPr id="3" name="Rectangle 2"/>
          <p:cNvSpPr/>
          <p:nvPr/>
        </p:nvSpPr>
        <p:spPr>
          <a:xfrm>
            <a:off x="228600" y="3733800"/>
            <a:ext cx="8153400" cy="2246769"/>
          </a:xfrm>
          <a:prstGeom prst="rect">
            <a:avLst/>
          </a:prstGeom>
        </p:spPr>
        <p:txBody>
          <a:bodyPr wrap="square">
            <a:spAutoFit/>
          </a:bodyPr>
          <a:lstStyle/>
          <a:p>
            <a:r>
              <a:rPr lang="vi-VN" sz="2800" b="1" i="0" dirty="0">
                <a:solidFill>
                  <a:srgbClr val="000000"/>
                </a:solidFill>
                <a:effectLst/>
                <a:latin typeface="+mj-lt"/>
              </a:rPr>
              <a:t>Câu 6:</a:t>
            </a:r>
            <a:r>
              <a:rPr lang="vi-VN" sz="2800" b="0" i="0" dirty="0">
                <a:solidFill>
                  <a:srgbClr val="000000"/>
                </a:solidFill>
                <a:effectLst/>
                <a:latin typeface="+mj-lt"/>
              </a:rPr>
              <a:t> Tuabin điện gió sản xuất điện từ:</a:t>
            </a:r>
          </a:p>
          <a:p>
            <a:pPr>
              <a:buFont typeface="Arial"/>
              <a:buChar char="•"/>
            </a:pPr>
            <a:r>
              <a:rPr lang="vi-VN" sz="2800" b="0" i="0" dirty="0">
                <a:solidFill>
                  <a:srgbClr val="000000"/>
                </a:solidFill>
                <a:effectLst/>
                <a:latin typeface="+mj-lt"/>
              </a:rPr>
              <a:t>A. Hoá năng.</a:t>
            </a:r>
          </a:p>
          <a:p>
            <a:pPr>
              <a:buFont typeface="Arial"/>
              <a:buChar char="•"/>
            </a:pPr>
            <a:r>
              <a:rPr lang="vi-VN" sz="2800" i="0" dirty="0">
                <a:effectLst/>
                <a:latin typeface="+mj-lt"/>
              </a:rPr>
              <a:t>B. Động năng.</a:t>
            </a:r>
          </a:p>
          <a:p>
            <a:pPr>
              <a:buFont typeface="Arial"/>
              <a:buChar char="•"/>
            </a:pPr>
            <a:r>
              <a:rPr lang="vi-VN" sz="2800" b="0" i="0" dirty="0">
                <a:solidFill>
                  <a:srgbClr val="000000"/>
                </a:solidFill>
                <a:effectLst/>
                <a:latin typeface="+mj-lt"/>
              </a:rPr>
              <a:t>C. Năng lượng ánh sáng.</a:t>
            </a:r>
          </a:p>
          <a:p>
            <a:pPr>
              <a:buFont typeface="Arial"/>
              <a:buChar char="•"/>
            </a:pPr>
            <a:r>
              <a:rPr lang="vi-VN" sz="2800" b="0" i="0" dirty="0">
                <a:solidFill>
                  <a:srgbClr val="000000"/>
                </a:solidFill>
                <a:effectLst/>
                <a:latin typeface="+mj-lt"/>
              </a:rPr>
              <a:t>D. Năng lượng mặt trời.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43665"/>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6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5262979"/>
          </a:xfrm>
          <a:prstGeom prst="rect">
            <a:avLst/>
          </a:prstGeom>
        </p:spPr>
        <p:txBody>
          <a:bodyPr wrap="square">
            <a:spAutoFit/>
          </a:bodyPr>
          <a:lstStyle/>
          <a:p>
            <a:r>
              <a:rPr lang="vi-VN" sz="2800" b="1" i="0" dirty="0">
                <a:solidFill>
                  <a:srgbClr val="000000"/>
                </a:solidFill>
                <a:effectLst/>
                <a:latin typeface="+mj-lt"/>
              </a:rPr>
              <a:t>Câu 7:</a:t>
            </a:r>
            <a:r>
              <a:rPr lang="vi-VN" sz="2800" b="0" i="0" dirty="0">
                <a:solidFill>
                  <a:srgbClr val="000000"/>
                </a:solidFill>
                <a:effectLst/>
                <a:latin typeface="+mj-lt"/>
              </a:rPr>
              <a:t> Trong máy phát điện gió, dạng năng lượng nào được chuyển hoá thành điện năng?</a:t>
            </a:r>
          </a:p>
          <a:p>
            <a:pPr>
              <a:buFont typeface="Arial"/>
              <a:buChar char="•"/>
            </a:pPr>
            <a:r>
              <a:rPr lang="vi-VN" sz="2800" b="0" i="0" dirty="0">
                <a:solidFill>
                  <a:srgbClr val="000000"/>
                </a:solidFill>
                <a:effectLst/>
                <a:latin typeface="+mj-lt"/>
              </a:rPr>
              <a:t>A. Quang năng.</a:t>
            </a:r>
          </a:p>
          <a:p>
            <a:pPr>
              <a:buFont typeface="Arial"/>
              <a:buChar char="•"/>
            </a:pPr>
            <a:r>
              <a:rPr lang="vi-VN" sz="2800" b="0" i="0" dirty="0">
                <a:solidFill>
                  <a:srgbClr val="000000"/>
                </a:solidFill>
                <a:effectLst/>
                <a:latin typeface="+mj-lt"/>
              </a:rPr>
              <a:t>B. Hoá năng.</a:t>
            </a:r>
          </a:p>
          <a:p>
            <a:pPr>
              <a:buFont typeface="Arial"/>
              <a:buChar char="•"/>
            </a:pPr>
            <a:r>
              <a:rPr lang="vi-VN" sz="2800" b="0" i="0" dirty="0">
                <a:solidFill>
                  <a:srgbClr val="000000"/>
                </a:solidFill>
                <a:effectLst/>
                <a:latin typeface="+mj-lt"/>
              </a:rPr>
              <a:t>C. Nhiệt năng.</a:t>
            </a:r>
          </a:p>
          <a:p>
            <a:pPr>
              <a:buFont typeface="Arial"/>
              <a:buChar char="•"/>
            </a:pPr>
            <a:r>
              <a:rPr lang="vi-VN" sz="2800" i="0" dirty="0">
                <a:effectLst/>
                <a:latin typeface="+mj-lt"/>
              </a:rPr>
              <a:t>D. Cơ năng.</a:t>
            </a:r>
          </a:p>
          <a:p>
            <a:r>
              <a:rPr lang="vi-VN" sz="2800" b="1" i="0" dirty="0">
                <a:solidFill>
                  <a:srgbClr val="000000"/>
                </a:solidFill>
                <a:effectLst/>
                <a:latin typeface="+mj-lt"/>
              </a:rPr>
              <a:t>Câu 8:</a:t>
            </a:r>
            <a:r>
              <a:rPr lang="vi-VN" sz="2800" b="0" i="0" dirty="0">
                <a:solidFill>
                  <a:srgbClr val="000000"/>
                </a:solidFill>
                <a:effectLst/>
                <a:latin typeface="+mj-lt"/>
              </a:rPr>
              <a:t> Khi sử dụng nồi cơm điện, năng lượng điện đã chuyển hóa thành năng lượng chủ yếu nào?</a:t>
            </a:r>
          </a:p>
          <a:p>
            <a:pPr>
              <a:buFont typeface="Arial"/>
              <a:buChar char="•"/>
            </a:pPr>
            <a:r>
              <a:rPr lang="vi-VN" sz="2800" b="0" i="0" dirty="0">
                <a:solidFill>
                  <a:srgbClr val="000000"/>
                </a:solidFill>
                <a:effectLst/>
                <a:latin typeface="+mj-lt"/>
              </a:rPr>
              <a:t>A. Năng lượng ánh sáng.</a:t>
            </a:r>
          </a:p>
          <a:p>
            <a:pPr>
              <a:buFont typeface="Arial"/>
              <a:buChar char="•"/>
            </a:pPr>
            <a:r>
              <a:rPr lang="vi-VN" sz="2800" b="0" i="0" dirty="0">
                <a:solidFill>
                  <a:srgbClr val="000000"/>
                </a:solidFill>
                <a:effectLst/>
                <a:latin typeface="+mj-lt"/>
              </a:rPr>
              <a:t>B. Cơ năng.</a:t>
            </a:r>
          </a:p>
          <a:p>
            <a:pPr>
              <a:buFont typeface="Arial"/>
              <a:buChar char="•"/>
            </a:pPr>
            <a:r>
              <a:rPr lang="vi-VN" sz="2800" i="0" dirty="0">
                <a:effectLst/>
                <a:latin typeface="+mj-lt"/>
              </a:rPr>
              <a:t>C. Năng lượng nhiệt.</a:t>
            </a:r>
          </a:p>
          <a:p>
            <a:pPr>
              <a:buFont typeface="Arial"/>
              <a:buChar char="•"/>
            </a:pPr>
            <a:r>
              <a:rPr lang="vi-VN" sz="2800" b="0" i="0" dirty="0">
                <a:solidFill>
                  <a:srgbClr val="000000"/>
                </a:solidFill>
                <a:effectLst/>
                <a:latin typeface="+mj-lt"/>
              </a:rPr>
              <a:t>D. Năng lượng âm.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2" y="49530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7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5693866"/>
          </a:xfrm>
          <a:prstGeom prst="rect">
            <a:avLst/>
          </a:prstGeom>
        </p:spPr>
        <p:txBody>
          <a:bodyPr wrap="square">
            <a:spAutoFit/>
          </a:bodyPr>
          <a:lstStyle/>
          <a:p>
            <a:r>
              <a:rPr lang="vi-VN" sz="2800" b="1" i="0" dirty="0">
                <a:solidFill>
                  <a:srgbClr val="000000"/>
                </a:solidFill>
                <a:effectLst/>
                <a:latin typeface="+mj-lt"/>
              </a:rPr>
              <a:t>Câu 9:</a:t>
            </a:r>
            <a:r>
              <a:rPr lang="vi-VN" sz="2800" b="0" i="0" dirty="0">
                <a:solidFill>
                  <a:srgbClr val="000000"/>
                </a:solidFill>
                <a:effectLst/>
                <a:latin typeface="+mj-lt"/>
              </a:rPr>
              <a:t> Trong các dụng cụ và thiết bị điện sau đây, thiết bị nào chủ yếu biến đổi điện năng thành cơ năng: </a:t>
            </a:r>
          </a:p>
          <a:p>
            <a:pPr>
              <a:buFont typeface="Arial"/>
              <a:buChar char="•"/>
            </a:pPr>
            <a:r>
              <a:rPr lang="vi-VN" sz="2800" b="0" i="0" dirty="0">
                <a:solidFill>
                  <a:srgbClr val="000000"/>
                </a:solidFill>
                <a:effectLst/>
                <a:latin typeface="+mj-lt"/>
              </a:rPr>
              <a:t>A. Nồi cơm điện.</a:t>
            </a:r>
          </a:p>
          <a:p>
            <a:pPr>
              <a:buFont typeface="Arial"/>
              <a:buChar char="•"/>
            </a:pPr>
            <a:r>
              <a:rPr lang="vi-VN" sz="2800" b="0" i="0" dirty="0">
                <a:solidFill>
                  <a:srgbClr val="000000"/>
                </a:solidFill>
                <a:effectLst/>
                <a:latin typeface="+mj-lt"/>
              </a:rPr>
              <a:t>B. Bàn là điện. </a:t>
            </a:r>
          </a:p>
          <a:p>
            <a:pPr>
              <a:buFont typeface="Arial"/>
              <a:buChar char="•"/>
            </a:pPr>
            <a:r>
              <a:rPr lang="vi-VN" sz="2800" b="0" i="0" dirty="0">
                <a:solidFill>
                  <a:srgbClr val="000000"/>
                </a:solidFill>
                <a:effectLst/>
                <a:latin typeface="+mj-lt"/>
              </a:rPr>
              <a:t>C. Tivi.</a:t>
            </a:r>
          </a:p>
          <a:p>
            <a:pPr>
              <a:buFont typeface="Arial"/>
              <a:buChar char="•"/>
            </a:pPr>
            <a:r>
              <a:rPr lang="vi-VN" sz="2800" i="0" dirty="0">
                <a:effectLst/>
                <a:latin typeface="+mj-lt"/>
              </a:rPr>
              <a:t>D. Máy bơm nước.</a:t>
            </a:r>
          </a:p>
          <a:p>
            <a:endParaRPr lang="en-US" sz="2800" b="1" i="0" dirty="0">
              <a:solidFill>
                <a:srgbClr val="000000"/>
              </a:solidFill>
              <a:effectLst/>
              <a:latin typeface="+mj-lt"/>
            </a:endParaRPr>
          </a:p>
          <a:p>
            <a:r>
              <a:rPr lang="vi-VN" sz="2800" b="1" i="0" dirty="0">
                <a:solidFill>
                  <a:srgbClr val="000000"/>
                </a:solidFill>
                <a:effectLst/>
                <a:latin typeface="+mj-lt"/>
              </a:rPr>
              <a:t>Câu 10:</a:t>
            </a:r>
            <a:r>
              <a:rPr lang="vi-VN" sz="2800" b="0" i="0" dirty="0">
                <a:solidFill>
                  <a:srgbClr val="000000"/>
                </a:solidFill>
                <a:effectLst/>
                <a:latin typeface="+mj-lt"/>
              </a:rPr>
              <a:t> Dạng năng lượng nào đã chuyển hoá thành điện năng trong một chiếc đồng hồ treo tường chạy bằng pin? </a:t>
            </a:r>
          </a:p>
          <a:p>
            <a:pPr>
              <a:buFont typeface="Arial"/>
              <a:buChar char="•"/>
            </a:pPr>
            <a:r>
              <a:rPr lang="vi-VN" sz="2800" i="0" dirty="0">
                <a:effectLst/>
                <a:latin typeface="+mj-lt"/>
              </a:rPr>
              <a:t>A. Hoá năng.</a:t>
            </a:r>
          </a:p>
          <a:p>
            <a:pPr>
              <a:buFont typeface="Arial"/>
              <a:buChar char="•"/>
            </a:pPr>
            <a:r>
              <a:rPr lang="vi-VN" sz="2800" b="0" i="0" dirty="0">
                <a:solidFill>
                  <a:srgbClr val="000000"/>
                </a:solidFill>
                <a:effectLst/>
                <a:latin typeface="+mj-lt"/>
              </a:rPr>
              <a:t>B. Nhiệt năng. </a:t>
            </a:r>
          </a:p>
          <a:p>
            <a:pPr>
              <a:buFont typeface="Arial"/>
              <a:buChar char="•"/>
            </a:pPr>
            <a:r>
              <a:rPr lang="vi-VN" sz="2800" b="0" i="0" dirty="0">
                <a:solidFill>
                  <a:srgbClr val="000000"/>
                </a:solidFill>
                <a:effectLst/>
                <a:latin typeface="+mj-lt"/>
              </a:rPr>
              <a:t>C. Cơ năng.</a:t>
            </a:r>
          </a:p>
          <a:p>
            <a:pPr>
              <a:buFont typeface="Arial"/>
              <a:buChar char="•"/>
            </a:pPr>
            <a:r>
              <a:rPr lang="vi-VN" sz="2800" b="0" i="0" dirty="0">
                <a:solidFill>
                  <a:srgbClr val="000000"/>
                </a:solidFill>
                <a:effectLst/>
                <a:latin typeface="+mj-lt"/>
              </a:rPr>
              <a:t>D. Quang năng.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384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76800"/>
            <a:ext cx="6889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91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153888"/>
            <a:ext cx="7239000" cy="61555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11:</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rơi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trí</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xuống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đất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rồi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nảy</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chỉ</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điểm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Bỏ</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sức</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điểm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Vì</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chạm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mặt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đất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chuyển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Vì</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chạm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mặt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đất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phần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chuyển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âm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C.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khi</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va</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chạm</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mặt</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đất</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một</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phần</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lượng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nó</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đã</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chuyển</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hoá</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thành</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lượng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nhiệt</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lượng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âm</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phương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12:</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Chu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đỏi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kèm</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dạng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nào</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sang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dạng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nào</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Quang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B.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Quang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=&gt;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Nhiệt</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=&gt;.</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Thế</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=&gt;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000" i="0" u="none" strike="noStrike" cap="none" normalizeH="0" baseline="0" dirty="0" err="1">
                <a:ln>
                  <a:noFill/>
                </a:ln>
                <a:effectLst/>
                <a:latin typeface="Times New Roman" panose="02020603050405020304" pitchFamily="18" charset="0"/>
                <a:cs typeface="Times New Roman" panose="02020603050405020304" pitchFamily="18" charset="0"/>
              </a:rPr>
              <a:t>năng</a:t>
            </a:r>
            <a:r>
              <a:rPr kumimoji="0" lang="en-US" sz="200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Điện</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6386" name="Picture 2" descr="[CTST] Trắc nghiệm Khoa học tự nhiên 6 bài 48:&lt;/b&gt; Sự chuyển hóa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16526"/>
            <a:ext cx="1857375" cy="25076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05400"/>
            <a:ext cx="841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54367"/>
            <a:ext cx="685800" cy="42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8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arn(inVertical)">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954107"/>
          </a:xfrm>
          <a:prstGeom prst="rect">
            <a:avLst/>
          </a:prstGeom>
        </p:spPr>
        <p:txBody>
          <a:bodyPr wrap="square">
            <a:spAutoFit/>
          </a:bodyPr>
          <a:lstStyle/>
          <a:p>
            <a:r>
              <a:rPr lang="vi-VN" sz="2800" dirty="0">
                <a:latin typeface="Times New Roman" pitchFamily="18" charset="0"/>
                <a:cs typeface="Times New Roman" pitchFamily="18" charset="0"/>
              </a:rPr>
              <a:t>Khi trời lạnh, ta thường xoa hai bàn tay vào nhau và thấy tay nóng lên. Tại sao?</a:t>
            </a:r>
            <a:endParaRPr lang="en-US" sz="2800" dirty="0">
              <a:latin typeface="Times New Roman" pitchFamily="18" charset="0"/>
              <a:cs typeface="Times New Roman" pitchFamily="18" charset="0"/>
            </a:endParaRPr>
          </a:p>
        </p:txBody>
      </p:sp>
      <p:sp>
        <p:nvSpPr>
          <p:cNvPr id="3" name="Rectangle 2"/>
          <p:cNvSpPr/>
          <p:nvPr/>
        </p:nvSpPr>
        <p:spPr>
          <a:xfrm>
            <a:off x="297873" y="1445890"/>
            <a:ext cx="8458200" cy="1384995"/>
          </a:xfrm>
          <a:prstGeom prst="rect">
            <a:avLst/>
          </a:prstGeom>
        </p:spPr>
        <p:txBody>
          <a:bodyPr wrap="square">
            <a:spAutoFit/>
          </a:bodyPr>
          <a:lstStyle/>
          <a:p>
            <a:r>
              <a:rPr lang="vi-VN" sz="2800" dirty="0">
                <a:solidFill>
                  <a:srgbClr val="0070C0"/>
                </a:solidFill>
                <a:latin typeface="Times New Roman" pitchFamily="18" charset="0"/>
                <a:cs typeface="Times New Roman" pitchFamily="18" charset="0"/>
              </a:rPr>
              <a:t> Vì khi xoa hai tay vào nhau có sự chuyển hóa năng lượng từ động năng sang nhiệt năng, nhiệt năng này làm tay ta ấm lên</a:t>
            </a:r>
            <a:endParaRPr lang="en-US" sz="2800" dirty="0">
              <a:solidFill>
                <a:srgbClr val="0070C0"/>
              </a:solidFill>
              <a:latin typeface="Times New Roman" pitchFamily="18" charset="0"/>
              <a:cs typeface="Times New Roman" pitchFamily="18" charset="0"/>
            </a:endParaRPr>
          </a:p>
        </p:txBody>
      </p:sp>
      <p:sp>
        <p:nvSpPr>
          <p:cNvPr id="4" name="Rectangle 3"/>
          <p:cNvSpPr/>
          <p:nvPr/>
        </p:nvSpPr>
        <p:spPr>
          <a:xfrm>
            <a:off x="209550" y="2830885"/>
            <a:ext cx="8077200" cy="1384995"/>
          </a:xfrm>
          <a:prstGeom prst="rect">
            <a:avLst/>
          </a:prstGeom>
        </p:spPr>
        <p:txBody>
          <a:bodyPr wrap="square">
            <a:spAutoFit/>
          </a:bodyPr>
          <a:lstStyle/>
          <a:p>
            <a:r>
              <a:rPr lang="vi-VN" sz="2800" dirty="0">
                <a:latin typeface="Times New Roman" pitchFamily="18" charset="0"/>
                <a:cs typeface="Times New Roman" pitchFamily="18" charset="0"/>
              </a:rPr>
              <a:t>Khi vỗ hai tay vào nhau, ta nghe được tiếng vỗ tay. Trong hoạt động này đã có sự chuyển hóa năng lượng nào?</a:t>
            </a:r>
            <a:endParaRPr lang="en-US" sz="2800" dirty="0">
              <a:latin typeface="Times New Roman" pitchFamily="18" charset="0"/>
              <a:cs typeface="Times New Roman" pitchFamily="18" charset="0"/>
            </a:endParaRPr>
          </a:p>
        </p:txBody>
      </p:sp>
      <p:sp>
        <p:nvSpPr>
          <p:cNvPr id="5" name="Rectangle 4"/>
          <p:cNvSpPr/>
          <p:nvPr/>
        </p:nvSpPr>
        <p:spPr>
          <a:xfrm>
            <a:off x="304800" y="4215880"/>
            <a:ext cx="7886700" cy="1384995"/>
          </a:xfrm>
          <a:prstGeom prst="rect">
            <a:avLst/>
          </a:prstGeom>
        </p:spPr>
        <p:txBody>
          <a:bodyPr wrap="square">
            <a:spAutoFit/>
          </a:bodyPr>
          <a:lstStyle/>
          <a:p>
            <a:r>
              <a:rPr lang="vi-VN" sz="2800" dirty="0">
                <a:solidFill>
                  <a:srgbClr val="0070C0"/>
                </a:solidFill>
                <a:latin typeface="Times New Roman" pitchFamily="18" charset="0"/>
                <a:cs typeface="Times New Roman" pitchFamily="18" charset="0"/>
              </a:rPr>
              <a:t>Khi vỗ hai tay vào nhau, ta nghe được tiếng vỗ tay, trong hoạt động này có sự chuyển hóa năng lượng từ động năng sang năng lượng âm</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986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34400" cy="1143000"/>
          </a:xfrm>
        </p:spPr>
        <p:txBody>
          <a:bodyPr>
            <a:normAutofit/>
          </a:bodyPr>
          <a:lstStyle/>
          <a:p>
            <a:pPr algn="l"/>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48. SỰ CHUYỂN HÓA NĂNG LƯỢNG</a:t>
            </a:r>
          </a:p>
        </p:txBody>
      </p:sp>
      <p:sp>
        <p:nvSpPr>
          <p:cNvPr id="4" name="Title 1"/>
          <p:cNvSpPr txBox="1">
            <a:spLocks/>
          </p:cNvSpPr>
          <p:nvPr/>
        </p:nvSpPr>
        <p:spPr>
          <a:xfrm>
            <a:off x="228600" y="3048000"/>
            <a:ext cx="8534400" cy="5715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Times New Roman" panose="02020603050405020304" pitchFamily="18" charset="0"/>
                <a:cs typeface="Times New Roman" panose="02020603050405020304" pitchFamily="18" charset="0"/>
              </a:rPr>
              <a:t>I. CHUYỂN HÓA NĂNG LƯỢNG</a:t>
            </a:r>
          </a:p>
        </p:txBody>
      </p:sp>
    </p:spTree>
    <p:extLst>
      <p:ext uri="{BB962C8B-B14F-4D97-AF65-F5344CB8AC3E}">
        <p14:creationId xmlns:p14="http://schemas.microsoft.com/office/powerpoint/2010/main" val="4821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563593" y="2952860"/>
            <a:ext cx="2819400" cy="207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52400" y="-76200"/>
            <a:ext cx="8534400"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t>Khi</a:t>
            </a:r>
            <a:r>
              <a:rPr lang="en-US" sz="2800" dirty="0"/>
              <a:t> </a:t>
            </a:r>
            <a:r>
              <a:rPr lang="en-US" sz="2800" dirty="0" err="1"/>
              <a:t>quả</a:t>
            </a:r>
            <a:r>
              <a:rPr lang="en-US" sz="2800" dirty="0"/>
              <a:t> </a:t>
            </a:r>
            <a:r>
              <a:rPr lang="en-US" sz="2800" dirty="0" err="1"/>
              <a:t>bóng</a:t>
            </a:r>
            <a:r>
              <a:rPr lang="en-US" sz="2800" dirty="0"/>
              <a:t> </a:t>
            </a:r>
            <a:r>
              <a:rPr lang="en-US" sz="2800" dirty="0" err="1"/>
              <a:t>đi</a:t>
            </a:r>
            <a:r>
              <a:rPr lang="en-US" sz="2800" dirty="0"/>
              <a:t> </a:t>
            </a:r>
            <a:r>
              <a:rPr lang="en-US" sz="2800" dirty="0" err="1"/>
              <a:t>lên</a:t>
            </a:r>
            <a:r>
              <a:rPr lang="en-US" sz="2800" dirty="0"/>
              <a:t> </a:t>
            </a:r>
            <a:r>
              <a:rPr lang="en-US" sz="2800" dirty="0" err="1"/>
              <a:t>thì</a:t>
            </a:r>
            <a:r>
              <a:rPr lang="en-US" sz="2800" dirty="0"/>
              <a:t> </a:t>
            </a:r>
            <a:r>
              <a:rPr lang="en-US" sz="2800" dirty="0" err="1"/>
              <a:t>vận</a:t>
            </a:r>
            <a:r>
              <a:rPr lang="en-US" sz="2800" dirty="0"/>
              <a:t> </a:t>
            </a:r>
            <a:r>
              <a:rPr lang="en-US" sz="2800" dirty="0" err="1"/>
              <a:t>tốc</a:t>
            </a:r>
            <a:r>
              <a:rPr lang="en-US" sz="2800" dirty="0"/>
              <a:t>, </a:t>
            </a:r>
            <a:r>
              <a:rPr lang="en-US" sz="2800" dirty="0" err="1"/>
              <a:t>độ</a:t>
            </a:r>
            <a:r>
              <a:rPr lang="en-US" sz="2800" dirty="0"/>
              <a:t> </a:t>
            </a:r>
            <a:r>
              <a:rPr lang="en-US" sz="2800" dirty="0" err="1"/>
              <a:t>cao</a:t>
            </a:r>
            <a:r>
              <a:rPr lang="en-US" sz="2800" dirty="0"/>
              <a:t> </a:t>
            </a:r>
            <a:r>
              <a:rPr lang="en-US" sz="2800" dirty="0" err="1"/>
              <a:t>của</a:t>
            </a:r>
            <a:r>
              <a:rPr lang="en-US" sz="2800" dirty="0"/>
              <a:t> </a:t>
            </a:r>
            <a:r>
              <a:rPr lang="en-US" sz="2800" dirty="0" err="1"/>
              <a:t>bóng</a:t>
            </a:r>
            <a:r>
              <a:rPr lang="en-US" sz="2800" dirty="0"/>
              <a:t> </a:t>
            </a:r>
            <a:r>
              <a:rPr lang="en-US" sz="2800" dirty="0" err="1"/>
              <a:t>thay</a:t>
            </a:r>
            <a:r>
              <a:rPr lang="en-US" sz="2800" dirty="0"/>
              <a:t> </a:t>
            </a:r>
            <a:r>
              <a:rPr lang="en-US" sz="2800" dirty="0" err="1"/>
              <a:t>đổi</a:t>
            </a:r>
            <a:r>
              <a:rPr lang="en-US" sz="2800" dirty="0"/>
              <a:t> </a:t>
            </a:r>
            <a:r>
              <a:rPr lang="en-US" sz="2800" dirty="0" err="1"/>
              <a:t>thế</a:t>
            </a:r>
            <a:r>
              <a:rPr lang="en-US" sz="2800" dirty="0"/>
              <a:t> </a:t>
            </a:r>
            <a:r>
              <a:rPr lang="en-US" sz="2800" dirty="0" err="1"/>
              <a:t>nào</a:t>
            </a:r>
            <a:r>
              <a:rPr lang="en-US" sz="2800" dirty="0"/>
              <a:t>? </a:t>
            </a:r>
            <a:r>
              <a:rPr lang="en-US" sz="2800" dirty="0" err="1"/>
              <a:t>Sự</a:t>
            </a:r>
            <a:r>
              <a:rPr lang="en-US" sz="2800" dirty="0"/>
              <a:t> </a:t>
            </a:r>
            <a:r>
              <a:rPr lang="en-US" sz="2800" dirty="0" err="1"/>
              <a:t>chuyển</a:t>
            </a:r>
            <a:r>
              <a:rPr lang="en-US" sz="2800" dirty="0"/>
              <a:t> </a:t>
            </a:r>
            <a:r>
              <a:rPr lang="en-US" sz="2800" dirty="0" err="1"/>
              <a:t>hóa</a:t>
            </a:r>
            <a:r>
              <a:rPr lang="en-US" sz="2800" dirty="0"/>
              <a:t> </a:t>
            </a:r>
            <a:r>
              <a:rPr lang="en-US" sz="2800" dirty="0" err="1"/>
              <a:t>năng</a:t>
            </a:r>
            <a:r>
              <a:rPr lang="en-US" sz="2800" dirty="0"/>
              <a:t> </a:t>
            </a:r>
            <a:r>
              <a:rPr lang="en-US" sz="2800" dirty="0" err="1"/>
              <a:t>lượng</a:t>
            </a:r>
            <a:r>
              <a:rPr lang="en-US" sz="2800" dirty="0"/>
              <a:t> </a:t>
            </a:r>
            <a:r>
              <a:rPr lang="en-US" sz="2800" dirty="0" err="1"/>
              <a:t>ra</a:t>
            </a:r>
            <a:r>
              <a:rPr lang="en-US" sz="2800" dirty="0"/>
              <a:t> </a:t>
            </a:r>
            <a:r>
              <a:rPr lang="en-US" sz="2800" dirty="0" err="1"/>
              <a:t>sao</a:t>
            </a:r>
            <a:r>
              <a:rPr lang="en-US" sz="2800" dirty="0"/>
              <a:t>?</a:t>
            </a:r>
          </a:p>
        </p:txBody>
      </p:sp>
      <p:sp>
        <p:nvSpPr>
          <p:cNvPr id="5" name="Title 1"/>
          <p:cNvSpPr txBox="1">
            <a:spLocks/>
          </p:cNvSpPr>
          <p:nvPr/>
        </p:nvSpPr>
        <p:spPr>
          <a:xfrm>
            <a:off x="152400" y="838200"/>
            <a:ext cx="8742218" cy="121920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0070C0"/>
                </a:solidFill>
              </a:rPr>
              <a:t>Khi</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bóng</a:t>
            </a:r>
            <a:r>
              <a:rPr lang="en-US" sz="2800" dirty="0">
                <a:solidFill>
                  <a:srgbClr val="0070C0"/>
                </a:solidFill>
              </a:rPr>
              <a:t> </a:t>
            </a:r>
            <a:r>
              <a:rPr lang="en-US" sz="2800" dirty="0" err="1">
                <a:solidFill>
                  <a:srgbClr val="0070C0"/>
                </a:solidFill>
              </a:rPr>
              <a:t>đi</a:t>
            </a:r>
            <a:r>
              <a:rPr lang="en-US" sz="2800" dirty="0">
                <a:solidFill>
                  <a:srgbClr val="0070C0"/>
                </a:solidFill>
              </a:rPr>
              <a:t> </a:t>
            </a:r>
            <a:r>
              <a:rPr lang="en-US" sz="2800" dirty="0" err="1">
                <a:solidFill>
                  <a:srgbClr val="0070C0"/>
                </a:solidFill>
              </a:rPr>
              <a:t>lên</a:t>
            </a:r>
            <a:r>
              <a:rPr lang="en-US" sz="2800" dirty="0">
                <a:solidFill>
                  <a:srgbClr val="0070C0"/>
                </a:solidFill>
              </a:rPr>
              <a:t> </a:t>
            </a:r>
            <a:r>
              <a:rPr lang="en-US" sz="2800" dirty="0" err="1">
                <a:solidFill>
                  <a:srgbClr val="0070C0"/>
                </a:solidFill>
              </a:rPr>
              <a:t>thì</a:t>
            </a:r>
            <a:r>
              <a:rPr lang="en-US" sz="2800" dirty="0">
                <a:solidFill>
                  <a:srgbClr val="0070C0"/>
                </a:solidFill>
              </a:rPr>
              <a:t> </a:t>
            </a:r>
            <a:r>
              <a:rPr lang="en-US" sz="2800" dirty="0" err="1">
                <a:solidFill>
                  <a:srgbClr val="0070C0"/>
                </a:solidFill>
              </a:rPr>
              <a:t>độ</a:t>
            </a:r>
            <a:r>
              <a:rPr lang="en-US" sz="2800" dirty="0">
                <a:solidFill>
                  <a:srgbClr val="0070C0"/>
                </a:solidFill>
              </a:rPr>
              <a:t> </a:t>
            </a:r>
            <a:r>
              <a:rPr lang="en-US" sz="2800" dirty="0" err="1">
                <a:solidFill>
                  <a:srgbClr val="0070C0"/>
                </a:solidFill>
              </a:rPr>
              <a:t>cao</a:t>
            </a:r>
            <a:r>
              <a:rPr lang="en-US" sz="2800" dirty="0">
                <a:solidFill>
                  <a:srgbClr val="0070C0"/>
                </a:solidFill>
              </a:rPr>
              <a:t> </a:t>
            </a:r>
            <a:r>
              <a:rPr lang="en-US" sz="2800" dirty="0" err="1">
                <a:solidFill>
                  <a:srgbClr val="0070C0"/>
                </a:solidFill>
              </a:rPr>
              <a:t>tăng</a:t>
            </a:r>
            <a:r>
              <a:rPr lang="en-US" sz="2800" dirty="0">
                <a:solidFill>
                  <a:srgbClr val="0070C0"/>
                </a:solidFill>
              </a:rPr>
              <a:t> </a:t>
            </a:r>
            <a:r>
              <a:rPr lang="en-US" sz="2800" dirty="0" err="1">
                <a:solidFill>
                  <a:srgbClr val="0070C0"/>
                </a:solidFill>
              </a:rPr>
              <a:t>lên</a:t>
            </a:r>
            <a:r>
              <a:rPr lang="en-US" sz="2800" dirty="0">
                <a:solidFill>
                  <a:srgbClr val="0070C0"/>
                </a:solidFill>
              </a:rPr>
              <a:t>, </a:t>
            </a:r>
            <a:r>
              <a:rPr lang="en-US" sz="2800" dirty="0" err="1">
                <a:solidFill>
                  <a:srgbClr val="0070C0"/>
                </a:solidFill>
              </a:rPr>
              <a:t>vận</a:t>
            </a:r>
            <a:r>
              <a:rPr lang="en-US" sz="2800" dirty="0">
                <a:solidFill>
                  <a:srgbClr val="0070C0"/>
                </a:solidFill>
              </a:rPr>
              <a:t> </a:t>
            </a:r>
            <a:r>
              <a:rPr lang="en-US" sz="2800" dirty="0" err="1">
                <a:solidFill>
                  <a:srgbClr val="0070C0"/>
                </a:solidFill>
              </a:rPr>
              <a:t>tốc</a:t>
            </a:r>
            <a:r>
              <a:rPr lang="en-US" sz="2800" dirty="0">
                <a:solidFill>
                  <a:srgbClr val="0070C0"/>
                </a:solidFill>
              </a:rPr>
              <a:t> </a:t>
            </a:r>
            <a:r>
              <a:rPr lang="en-US" sz="2800" dirty="0" err="1">
                <a:solidFill>
                  <a:srgbClr val="0070C0"/>
                </a:solidFill>
              </a:rPr>
              <a:t>giảm</a:t>
            </a:r>
            <a:r>
              <a:rPr lang="en-US" sz="2800" dirty="0">
                <a:solidFill>
                  <a:srgbClr val="0070C0"/>
                </a:solidFill>
              </a:rPr>
              <a:t> </a:t>
            </a:r>
            <a:r>
              <a:rPr lang="en-US" sz="2800" dirty="0" err="1">
                <a:solidFill>
                  <a:srgbClr val="0070C0"/>
                </a:solidFill>
              </a:rPr>
              <a:t>nên</a:t>
            </a:r>
            <a:r>
              <a:rPr lang="en-US" sz="2800" dirty="0">
                <a:solidFill>
                  <a:srgbClr val="0070C0"/>
                </a:solidFill>
              </a:rPr>
              <a:t> </a:t>
            </a:r>
            <a:r>
              <a:rPr lang="en-US" sz="2800" dirty="0" err="1">
                <a:solidFill>
                  <a:srgbClr val="0070C0"/>
                </a:solidFill>
              </a:rPr>
              <a:t>động</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chuyển</a:t>
            </a:r>
            <a:r>
              <a:rPr lang="en-US" sz="2800" dirty="0">
                <a:solidFill>
                  <a:srgbClr val="0070C0"/>
                </a:solidFill>
              </a:rPr>
              <a:t> </a:t>
            </a:r>
            <a:r>
              <a:rPr lang="en-US" sz="2800" dirty="0" err="1">
                <a:solidFill>
                  <a:srgbClr val="0070C0"/>
                </a:solidFill>
              </a:rPr>
              <a:t>hóa</a:t>
            </a:r>
            <a:r>
              <a:rPr lang="en-US" sz="2800" dirty="0">
                <a:solidFill>
                  <a:srgbClr val="0070C0"/>
                </a:solidFill>
              </a:rPr>
              <a:t> sang </a:t>
            </a:r>
            <a:r>
              <a:rPr lang="en-US" sz="2800" dirty="0" err="1">
                <a:solidFill>
                  <a:srgbClr val="0070C0"/>
                </a:solidFill>
              </a:rPr>
              <a:t>thế</a:t>
            </a:r>
            <a:r>
              <a:rPr lang="en-US" sz="2800" dirty="0">
                <a:solidFill>
                  <a:srgbClr val="0070C0"/>
                </a:solidFill>
              </a:rPr>
              <a:t> </a:t>
            </a:r>
            <a:r>
              <a:rPr lang="en-US" sz="2800" dirty="0" err="1">
                <a:solidFill>
                  <a:srgbClr val="0070C0"/>
                </a:solidFill>
              </a:rPr>
              <a:t>năng</a:t>
            </a:r>
            <a:endParaRPr lang="en-US" sz="2800" dirty="0">
              <a:solidFill>
                <a:srgbClr val="0070C0"/>
              </a:solidFill>
            </a:endParaRPr>
          </a:p>
        </p:txBody>
      </p:sp>
      <p:sp>
        <p:nvSpPr>
          <p:cNvPr id="6" name="Title 1"/>
          <p:cNvSpPr txBox="1">
            <a:spLocks/>
          </p:cNvSpPr>
          <p:nvPr/>
        </p:nvSpPr>
        <p:spPr>
          <a:xfrm>
            <a:off x="27709" y="1752600"/>
            <a:ext cx="8534400"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t>Khi</a:t>
            </a:r>
            <a:r>
              <a:rPr lang="en-US" sz="2800" dirty="0"/>
              <a:t> </a:t>
            </a:r>
            <a:r>
              <a:rPr lang="en-US" sz="2800" dirty="0" err="1"/>
              <a:t>quả</a:t>
            </a:r>
            <a:r>
              <a:rPr lang="en-US" sz="2800" dirty="0"/>
              <a:t> </a:t>
            </a:r>
            <a:r>
              <a:rPr lang="en-US" sz="2800" dirty="0" err="1"/>
              <a:t>bóng</a:t>
            </a:r>
            <a:r>
              <a:rPr lang="en-US" sz="2800" dirty="0"/>
              <a:t> </a:t>
            </a:r>
            <a:r>
              <a:rPr lang="en-US" sz="2800" dirty="0" err="1"/>
              <a:t>đi</a:t>
            </a:r>
            <a:r>
              <a:rPr lang="en-US" sz="2800" dirty="0"/>
              <a:t> </a:t>
            </a:r>
            <a:r>
              <a:rPr lang="en-US" sz="2800" dirty="0" err="1"/>
              <a:t>xuống</a:t>
            </a:r>
            <a:r>
              <a:rPr lang="en-US" sz="2800" dirty="0"/>
              <a:t> </a:t>
            </a:r>
            <a:r>
              <a:rPr lang="en-US" sz="2800" dirty="0" err="1"/>
              <a:t>thì</a:t>
            </a:r>
            <a:r>
              <a:rPr lang="en-US" sz="2800" dirty="0"/>
              <a:t> </a:t>
            </a:r>
            <a:r>
              <a:rPr lang="en-US" sz="2800" dirty="0" err="1"/>
              <a:t>vận</a:t>
            </a:r>
            <a:r>
              <a:rPr lang="en-US" sz="2800" dirty="0"/>
              <a:t> </a:t>
            </a:r>
            <a:r>
              <a:rPr lang="en-US" sz="2800" dirty="0" err="1"/>
              <a:t>tốc</a:t>
            </a:r>
            <a:r>
              <a:rPr lang="en-US" sz="2800" dirty="0"/>
              <a:t>, </a:t>
            </a:r>
            <a:r>
              <a:rPr lang="en-US" sz="2800" dirty="0" err="1"/>
              <a:t>độ</a:t>
            </a:r>
            <a:r>
              <a:rPr lang="en-US" sz="2800" dirty="0"/>
              <a:t> </a:t>
            </a:r>
            <a:r>
              <a:rPr lang="en-US" sz="2800" dirty="0" err="1"/>
              <a:t>cao</a:t>
            </a:r>
            <a:r>
              <a:rPr lang="en-US" sz="2800" dirty="0"/>
              <a:t> </a:t>
            </a:r>
            <a:r>
              <a:rPr lang="en-US" sz="2800" dirty="0" err="1"/>
              <a:t>của</a:t>
            </a:r>
            <a:r>
              <a:rPr lang="en-US" sz="2800" dirty="0"/>
              <a:t> </a:t>
            </a:r>
            <a:r>
              <a:rPr lang="en-US" sz="2800" dirty="0" err="1"/>
              <a:t>bóng</a:t>
            </a:r>
            <a:r>
              <a:rPr lang="en-US" sz="2800" dirty="0"/>
              <a:t> </a:t>
            </a:r>
            <a:r>
              <a:rPr lang="en-US" sz="2800" dirty="0" err="1"/>
              <a:t>thay</a:t>
            </a:r>
            <a:r>
              <a:rPr lang="en-US" sz="2800" dirty="0"/>
              <a:t> </a:t>
            </a:r>
            <a:r>
              <a:rPr lang="en-US" sz="2800" dirty="0" err="1"/>
              <a:t>đổi</a:t>
            </a:r>
            <a:r>
              <a:rPr lang="en-US" sz="2800" dirty="0"/>
              <a:t> </a:t>
            </a:r>
            <a:r>
              <a:rPr lang="en-US" sz="2800" dirty="0" err="1"/>
              <a:t>thế</a:t>
            </a:r>
            <a:r>
              <a:rPr lang="en-US" sz="2800" dirty="0"/>
              <a:t> </a:t>
            </a:r>
            <a:r>
              <a:rPr lang="en-US" sz="2800" dirty="0" err="1"/>
              <a:t>nào</a:t>
            </a:r>
            <a:r>
              <a:rPr lang="en-US" sz="2800" dirty="0"/>
              <a:t>? </a:t>
            </a:r>
            <a:r>
              <a:rPr lang="en-US" sz="2800" dirty="0" err="1"/>
              <a:t>Sự</a:t>
            </a:r>
            <a:r>
              <a:rPr lang="en-US" sz="2800" dirty="0"/>
              <a:t> </a:t>
            </a:r>
            <a:r>
              <a:rPr lang="en-US" sz="2800" dirty="0" err="1"/>
              <a:t>chuyển</a:t>
            </a:r>
            <a:r>
              <a:rPr lang="en-US" sz="2800" dirty="0"/>
              <a:t> </a:t>
            </a:r>
            <a:r>
              <a:rPr lang="en-US" sz="2800" dirty="0" err="1"/>
              <a:t>hóa</a:t>
            </a:r>
            <a:r>
              <a:rPr lang="en-US" sz="2800" dirty="0"/>
              <a:t> </a:t>
            </a:r>
            <a:r>
              <a:rPr lang="en-US" sz="2800" dirty="0" err="1"/>
              <a:t>năng</a:t>
            </a:r>
            <a:r>
              <a:rPr lang="en-US" sz="2800" dirty="0"/>
              <a:t> </a:t>
            </a:r>
            <a:r>
              <a:rPr lang="en-US" sz="2800" dirty="0" err="1"/>
              <a:t>lượng</a:t>
            </a:r>
            <a:r>
              <a:rPr lang="en-US" sz="2800" dirty="0"/>
              <a:t> </a:t>
            </a:r>
            <a:r>
              <a:rPr lang="en-US" sz="2800" dirty="0" err="1"/>
              <a:t>ra</a:t>
            </a:r>
            <a:r>
              <a:rPr lang="en-US" sz="2800" dirty="0"/>
              <a:t> </a:t>
            </a:r>
            <a:r>
              <a:rPr lang="en-US" sz="2800" dirty="0" err="1"/>
              <a:t>sao</a:t>
            </a:r>
            <a:r>
              <a:rPr lang="en-US" sz="2800" dirty="0"/>
              <a:t>?</a:t>
            </a:r>
          </a:p>
        </p:txBody>
      </p:sp>
      <p:sp>
        <p:nvSpPr>
          <p:cNvPr id="7" name="Title 1"/>
          <p:cNvSpPr txBox="1">
            <a:spLocks/>
          </p:cNvSpPr>
          <p:nvPr/>
        </p:nvSpPr>
        <p:spPr>
          <a:xfrm>
            <a:off x="41562" y="2667000"/>
            <a:ext cx="7045037" cy="121920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0070C0"/>
                </a:solidFill>
              </a:rPr>
              <a:t>Khi</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bóng</a:t>
            </a:r>
            <a:r>
              <a:rPr lang="en-US" sz="2800" dirty="0">
                <a:solidFill>
                  <a:srgbClr val="0070C0"/>
                </a:solidFill>
              </a:rPr>
              <a:t> </a:t>
            </a:r>
            <a:r>
              <a:rPr lang="en-US" sz="2800" dirty="0" err="1">
                <a:solidFill>
                  <a:srgbClr val="0070C0"/>
                </a:solidFill>
              </a:rPr>
              <a:t>đi</a:t>
            </a:r>
            <a:r>
              <a:rPr lang="en-US" sz="2800" dirty="0">
                <a:solidFill>
                  <a:srgbClr val="0070C0"/>
                </a:solidFill>
              </a:rPr>
              <a:t> </a:t>
            </a:r>
            <a:r>
              <a:rPr lang="en-US" sz="2800" dirty="0" err="1">
                <a:solidFill>
                  <a:srgbClr val="0070C0"/>
                </a:solidFill>
              </a:rPr>
              <a:t>xuống</a:t>
            </a:r>
            <a:r>
              <a:rPr lang="en-US" sz="2800" dirty="0">
                <a:solidFill>
                  <a:srgbClr val="0070C0"/>
                </a:solidFill>
              </a:rPr>
              <a:t> </a:t>
            </a:r>
            <a:r>
              <a:rPr lang="en-US" sz="2800" dirty="0" err="1">
                <a:solidFill>
                  <a:srgbClr val="0070C0"/>
                </a:solidFill>
              </a:rPr>
              <a:t>thì</a:t>
            </a:r>
            <a:r>
              <a:rPr lang="en-US" sz="2800" dirty="0">
                <a:solidFill>
                  <a:srgbClr val="0070C0"/>
                </a:solidFill>
              </a:rPr>
              <a:t> </a:t>
            </a:r>
            <a:r>
              <a:rPr lang="en-US" sz="2800" dirty="0" err="1">
                <a:solidFill>
                  <a:srgbClr val="0070C0"/>
                </a:solidFill>
              </a:rPr>
              <a:t>độ</a:t>
            </a:r>
            <a:r>
              <a:rPr lang="en-US" sz="2800" dirty="0">
                <a:solidFill>
                  <a:srgbClr val="0070C0"/>
                </a:solidFill>
              </a:rPr>
              <a:t> </a:t>
            </a:r>
            <a:r>
              <a:rPr lang="en-US" sz="2800" dirty="0" err="1">
                <a:solidFill>
                  <a:srgbClr val="0070C0"/>
                </a:solidFill>
              </a:rPr>
              <a:t>cao</a:t>
            </a:r>
            <a:r>
              <a:rPr lang="en-US" sz="2800" dirty="0">
                <a:solidFill>
                  <a:srgbClr val="0070C0"/>
                </a:solidFill>
              </a:rPr>
              <a:t> </a:t>
            </a:r>
            <a:r>
              <a:rPr lang="en-US" sz="2800" dirty="0" err="1">
                <a:solidFill>
                  <a:srgbClr val="0070C0"/>
                </a:solidFill>
              </a:rPr>
              <a:t>giảm</a:t>
            </a:r>
            <a:r>
              <a:rPr lang="en-US" sz="2800" dirty="0">
                <a:solidFill>
                  <a:srgbClr val="0070C0"/>
                </a:solidFill>
              </a:rPr>
              <a:t>, </a:t>
            </a:r>
            <a:r>
              <a:rPr lang="en-US" sz="2800" dirty="0" err="1">
                <a:solidFill>
                  <a:srgbClr val="0070C0"/>
                </a:solidFill>
              </a:rPr>
              <a:t>vận</a:t>
            </a:r>
            <a:r>
              <a:rPr lang="en-US" sz="2800" dirty="0">
                <a:solidFill>
                  <a:srgbClr val="0070C0"/>
                </a:solidFill>
              </a:rPr>
              <a:t> </a:t>
            </a:r>
            <a:r>
              <a:rPr lang="en-US" sz="2800" dirty="0" err="1">
                <a:solidFill>
                  <a:srgbClr val="0070C0"/>
                </a:solidFill>
              </a:rPr>
              <a:t>tốc</a:t>
            </a:r>
            <a:r>
              <a:rPr lang="en-US" sz="2800" dirty="0">
                <a:solidFill>
                  <a:srgbClr val="0070C0"/>
                </a:solidFill>
              </a:rPr>
              <a:t> </a:t>
            </a:r>
            <a:r>
              <a:rPr lang="en-US" sz="2800" dirty="0" err="1">
                <a:solidFill>
                  <a:srgbClr val="0070C0"/>
                </a:solidFill>
              </a:rPr>
              <a:t>tăng</a:t>
            </a:r>
            <a:r>
              <a:rPr lang="en-US" sz="2800" dirty="0">
                <a:solidFill>
                  <a:srgbClr val="0070C0"/>
                </a:solidFill>
              </a:rPr>
              <a:t> </a:t>
            </a:r>
            <a:r>
              <a:rPr lang="en-US" sz="2800" dirty="0" err="1">
                <a:solidFill>
                  <a:srgbClr val="0070C0"/>
                </a:solidFill>
              </a:rPr>
              <a:t>nên</a:t>
            </a:r>
            <a:r>
              <a:rPr lang="en-US" sz="2800" dirty="0">
                <a:solidFill>
                  <a:srgbClr val="0070C0"/>
                </a:solidFill>
              </a:rPr>
              <a:t> </a:t>
            </a:r>
            <a:r>
              <a:rPr lang="en-US" sz="2800" dirty="0" err="1">
                <a:solidFill>
                  <a:srgbClr val="0070C0"/>
                </a:solidFill>
              </a:rPr>
              <a:t>thế</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chuyển</a:t>
            </a:r>
            <a:r>
              <a:rPr lang="en-US" sz="2800" dirty="0">
                <a:solidFill>
                  <a:srgbClr val="0070C0"/>
                </a:solidFill>
              </a:rPr>
              <a:t> </a:t>
            </a:r>
            <a:r>
              <a:rPr lang="en-US" sz="2800" dirty="0" err="1">
                <a:solidFill>
                  <a:srgbClr val="0070C0"/>
                </a:solidFill>
              </a:rPr>
              <a:t>hóa</a:t>
            </a:r>
            <a:r>
              <a:rPr lang="en-US" sz="2800" dirty="0">
                <a:solidFill>
                  <a:srgbClr val="0070C0"/>
                </a:solidFill>
              </a:rPr>
              <a:t> sang </a:t>
            </a:r>
            <a:r>
              <a:rPr lang="en-US" sz="2800" dirty="0" err="1">
                <a:solidFill>
                  <a:srgbClr val="0070C0"/>
                </a:solidFill>
              </a:rPr>
              <a:t>động</a:t>
            </a:r>
            <a:r>
              <a:rPr lang="en-US" sz="2800" dirty="0">
                <a:solidFill>
                  <a:srgbClr val="0070C0"/>
                </a:solidFill>
              </a:rPr>
              <a:t> </a:t>
            </a:r>
            <a:r>
              <a:rPr lang="en-US" sz="2800" dirty="0" err="1">
                <a:solidFill>
                  <a:srgbClr val="0070C0"/>
                </a:solidFill>
              </a:rPr>
              <a:t>năng</a:t>
            </a:r>
            <a:endParaRPr lang="en-US" sz="2800" dirty="0">
              <a:solidFill>
                <a:srgbClr val="0070C0"/>
              </a:solidFill>
            </a:endParaRPr>
          </a:p>
        </p:txBody>
      </p:sp>
      <p:sp>
        <p:nvSpPr>
          <p:cNvPr id="8" name="Title 1"/>
          <p:cNvSpPr txBox="1">
            <a:spLocks/>
          </p:cNvSpPr>
          <p:nvPr/>
        </p:nvSpPr>
        <p:spPr>
          <a:xfrm>
            <a:off x="69273" y="3505200"/>
            <a:ext cx="7017326"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t>Khi</a:t>
            </a:r>
            <a:r>
              <a:rPr lang="en-US" sz="2800" dirty="0"/>
              <a:t> </a:t>
            </a:r>
            <a:r>
              <a:rPr lang="en-US" sz="2800" dirty="0" err="1"/>
              <a:t>quả</a:t>
            </a:r>
            <a:r>
              <a:rPr lang="en-US" sz="2800" dirty="0"/>
              <a:t> </a:t>
            </a:r>
            <a:r>
              <a:rPr lang="en-US" sz="2800" dirty="0" err="1"/>
              <a:t>bóng</a:t>
            </a:r>
            <a:r>
              <a:rPr lang="en-US" sz="2800" dirty="0"/>
              <a:t> </a:t>
            </a:r>
            <a:r>
              <a:rPr lang="en-US" sz="2800" dirty="0" err="1"/>
              <a:t>chạm</a:t>
            </a:r>
            <a:r>
              <a:rPr lang="en-US" sz="2800" dirty="0"/>
              <a:t> </a:t>
            </a:r>
            <a:r>
              <a:rPr lang="en-US" sz="2800" dirty="0" err="1"/>
              <a:t>đất</a:t>
            </a:r>
            <a:r>
              <a:rPr lang="en-US" sz="2800" dirty="0"/>
              <a:t> </a:t>
            </a:r>
            <a:r>
              <a:rPr lang="en-US" sz="2800" dirty="0" err="1"/>
              <a:t>nó</a:t>
            </a:r>
            <a:r>
              <a:rPr lang="en-US" sz="2800" dirty="0"/>
              <a:t> </a:t>
            </a:r>
            <a:r>
              <a:rPr lang="en-US" sz="2800" dirty="0" err="1"/>
              <a:t>gây</a:t>
            </a:r>
            <a:r>
              <a:rPr lang="en-US" sz="2800" dirty="0"/>
              <a:t> </a:t>
            </a:r>
            <a:r>
              <a:rPr lang="en-US" sz="2800" dirty="0" err="1"/>
              <a:t>ra</a:t>
            </a:r>
            <a:r>
              <a:rPr lang="en-US" sz="2800" dirty="0"/>
              <a:t> </a:t>
            </a:r>
            <a:r>
              <a:rPr lang="en-US" sz="2800" dirty="0" err="1"/>
              <a:t>hiện</a:t>
            </a:r>
            <a:r>
              <a:rPr lang="en-US" sz="2800" dirty="0"/>
              <a:t> </a:t>
            </a:r>
            <a:r>
              <a:rPr lang="en-US" sz="2800" dirty="0" err="1"/>
              <a:t>tượng</a:t>
            </a:r>
            <a:r>
              <a:rPr lang="en-US" sz="2800" dirty="0"/>
              <a:t> </a:t>
            </a:r>
            <a:r>
              <a:rPr lang="en-US" sz="2800" dirty="0" err="1"/>
              <a:t>gì</a:t>
            </a:r>
            <a:r>
              <a:rPr lang="en-US" sz="2800" dirty="0"/>
              <a:t>? </a:t>
            </a:r>
            <a:r>
              <a:rPr lang="en-US" sz="2800" dirty="0" err="1"/>
              <a:t>Sự</a:t>
            </a:r>
            <a:r>
              <a:rPr lang="en-US" sz="2800" dirty="0"/>
              <a:t> </a:t>
            </a:r>
            <a:r>
              <a:rPr lang="en-US" sz="2800" dirty="0" err="1"/>
              <a:t>chuyển</a:t>
            </a:r>
            <a:r>
              <a:rPr lang="en-US" sz="2800" dirty="0"/>
              <a:t> </a:t>
            </a:r>
            <a:r>
              <a:rPr lang="en-US" sz="2800" dirty="0" err="1"/>
              <a:t>hóa</a:t>
            </a:r>
            <a:r>
              <a:rPr lang="en-US" sz="2800" dirty="0"/>
              <a:t> </a:t>
            </a:r>
            <a:r>
              <a:rPr lang="en-US" sz="2800" dirty="0" err="1"/>
              <a:t>năng</a:t>
            </a:r>
            <a:r>
              <a:rPr lang="en-US" sz="2800" dirty="0"/>
              <a:t> </a:t>
            </a:r>
            <a:r>
              <a:rPr lang="en-US" sz="2800" dirty="0" err="1"/>
              <a:t>lượng</a:t>
            </a:r>
            <a:r>
              <a:rPr lang="en-US" sz="2800" dirty="0"/>
              <a:t> </a:t>
            </a:r>
            <a:r>
              <a:rPr lang="en-US" sz="2800" dirty="0" err="1"/>
              <a:t>ra</a:t>
            </a:r>
            <a:r>
              <a:rPr lang="en-US" sz="2800" dirty="0"/>
              <a:t> </a:t>
            </a:r>
            <a:r>
              <a:rPr lang="en-US" sz="2800" dirty="0" err="1"/>
              <a:t>sao</a:t>
            </a:r>
            <a:r>
              <a:rPr lang="en-US" sz="2800" dirty="0"/>
              <a:t>?</a:t>
            </a:r>
          </a:p>
        </p:txBody>
      </p:sp>
      <p:sp>
        <p:nvSpPr>
          <p:cNvPr id="9" name="Title 1"/>
          <p:cNvSpPr txBox="1">
            <a:spLocks/>
          </p:cNvSpPr>
          <p:nvPr/>
        </p:nvSpPr>
        <p:spPr>
          <a:xfrm>
            <a:off x="114297" y="4419600"/>
            <a:ext cx="7111638" cy="1371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0070C0"/>
                </a:solidFill>
              </a:rPr>
              <a:t>Khi</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bóng</a:t>
            </a:r>
            <a:r>
              <a:rPr lang="en-US" sz="2800" dirty="0">
                <a:solidFill>
                  <a:srgbClr val="0070C0"/>
                </a:solidFill>
              </a:rPr>
              <a:t> </a:t>
            </a:r>
            <a:r>
              <a:rPr lang="en-US" sz="2800" dirty="0" err="1">
                <a:solidFill>
                  <a:srgbClr val="0070C0"/>
                </a:solidFill>
              </a:rPr>
              <a:t>chạm</a:t>
            </a:r>
            <a:r>
              <a:rPr lang="en-US" sz="2800" dirty="0">
                <a:solidFill>
                  <a:srgbClr val="0070C0"/>
                </a:solidFill>
              </a:rPr>
              <a:t> </a:t>
            </a:r>
            <a:r>
              <a:rPr lang="en-US" sz="2800" dirty="0" err="1">
                <a:solidFill>
                  <a:srgbClr val="0070C0"/>
                </a:solidFill>
              </a:rPr>
              <a:t>đất</a:t>
            </a:r>
            <a:r>
              <a:rPr lang="en-US" sz="2800" dirty="0">
                <a:solidFill>
                  <a:srgbClr val="0070C0"/>
                </a:solidFill>
              </a:rPr>
              <a:t> </a:t>
            </a:r>
            <a:r>
              <a:rPr lang="en-US" sz="2800" dirty="0" err="1">
                <a:solidFill>
                  <a:srgbClr val="0070C0"/>
                </a:solidFill>
              </a:rPr>
              <a:t>nó</a:t>
            </a:r>
            <a:r>
              <a:rPr lang="en-US" sz="2800" dirty="0">
                <a:solidFill>
                  <a:srgbClr val="0070C0"/>
                </a:solidFill>
              </a:rPr>
              <a:t> </a:t>
            </a:r>
            <a:r>
              <a:rPr lang="en-US" sz="2800" dirty="0" err="1">
                <a:solidFill>
                  <a:srgbClr val="0070C0"/>
                </a:solidFill>
              </a:rPr>
              <a:t>tạo</a:t>
            </a:r>
            <a:r>
              <a:rPr lang="en-US" sz="2800" dirty="0">
                <a:solidFill>
                  <a:srgbClr val="0070C0"/>
                </a:solidFill>
              </a:rPr>
              <a:t> </a:t>
            </a:r>
            <a:r>
              <a:rPr lang="en-US" sz="2800" dirty="0" err="1">
                <a:solidFill>
                  <a:srgbClr val="0070C0"/>
                </a:solidFill>
              </a:rPr>
              <a:t>ra</a:t>
            </a:r>
            <a:r>
              <a:rPr lang="en-US" sz="2800" dirty="0">
                <a:solidFill>
                  <a:srgbClr val="0070C0"/>
                </a:solidFill>
              </a:rPr>
              <a:t> </a:t>
            </a:r>
            <a:r>
              <a:rPr lang="en-US" sz="2800" dirty="0" err="1">
                <a:solidFill>
                  <a:srgbClr val="0070C0"/>
                </a:solidFill>
              </a:rPr>
              <a:t>âm</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làm</a:t>
            </a:r>
            <a:r>
              <a:rPr lang="en-US" sz="2800" dirty="0">
                <a:solidFill>
                  <a:srgbClr val="0070C0"/>
                </a:solidFill>
              </a:rPr>
              <a:t> </a:t>
            </a:r>
            <a:r>
              <a:rPr lang="en-US" sz="2800" dirty="0" err="1">
                <a:solidFill>
                  <a:srgbClr val="0070C0"/>
                </a:solidFill>
              </a:rPr>
              <a:t>nóng</a:t>
            </a:r>
            <a:r>
              <a:rPr lang="en-US" sz="2800" dirty="0">
                <a:solidFill>
                  <a:srgbClr val="0070C0"/>
                </a:solidFill>
              </a:rPr>
              <a:t> </a:t>
            </a:r>
            <a:r>
              <a:rPr lang="en-US" sz="2800" dirty="0" err="1">
                <a:solidFill>
                  <a:srgbClr val="0070C0"/>
                </a:solidFill>
              </a:rPr>
              <a:t>chỗ</a:t>
            </a:r>
            <a:r>
              <a:rPr lang="en-US" sz="2800" dirty="0">
                <a:solidFill>
                  <a:srgbClr val="0070C0"/>
                </a:solidFill>
              </a:rPr>
              <a:t> </a:t>
            </a:r>
            <a:r>
              <a:rPr lang="en-US" sz="2800" dirty="0" err="1">
                <a:solidFill>
                  <a:srgbClr val="0070C0"/>
                </a:solidFill>
              </a:rPr>
              <a:t>tiếp</a:t>
            </a:r>
            <a:r>
              <a:rPr lang="en-US" sz="2800" dirty="0">
                <a:solidFill>
                  <a:srgbClr val="0070C0"/>
                </a:solidFill>
              </a:rPr>
              <a:t> </a:t>
            </a:r>
            <a:r>
              <a:rPr lang="en-US" sz="2800" dirty="0" err="1">
                <a:solidFill>
                  <a:srgbClr val="0070C0"/>
                </a:solidFill>
              </a:rPr>
              <a:t>xúc</a:t>
            </a:r>
            <a:r>
              <a:rPr lang="en-US" sz="2800" dirty="0">
                <a:solidFill>
                  <a:srgbClr val="0070C0"/>
                </a:solidFill>
              </a:rPr>
              <a:t>, </a:t>
            </a:r>
            <a:r>
              <a:rPr lang="en-US" sz="2800" dirty="0" err="1">
                <a:solidFill>
                  <a:srgbClr val="0070C0"/>
                </a:solidFill>
              </a:rPr>
              <a:t>một</a:t>
            </a:r>
            <a:r>
              <a:rPr lang="en-US" sz="2800" dirty="0">
                <a:solidFill>
                  <a:srgbClr val="0070C0"/>
                </a:solidFill>
              </a:rPr>
              <a:t> </a:t>
            </a:r>
            <a:r>
              <a:rPr lang="en-US" sz="2800" dirty="0" err="1">
                <a:solidFill>
                  <a:srgbClr val="0070C0"/>
                </a:solidFill>
              </a:rPr>
              <a:t>phần</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lượng</a:t>
            </a:r>
            <a:r>
              <a:rPr lang="en-US" sz="2800" dirty="0">
                <a:solidFill>
                  <a:srgbClr val="0070C0"/>
                </a:solidFill>
              </a:rPr>
              <a:t> </a:t>
            </a:r>
            <a:r>
              <a:rPr lang="en-US" sz="2800" dirty="0" err="1">
                <a:solidFill>
                  <a:srgbClr val="0070C0"/>
                </a:solidFill>
              </a:rPr>
              <a:t>chuyển</a:t>
            </a:r>
            <a:r>
              <a:rPr lang="en-US" sz="2800" dirty="0">
                <a:solidFill>
                  <a:srgbClr val="0070C0"/>
                </a:solidFill>
              </a:rPr>
              <a:t> </a:t>
            </a:r>
            <a:r>
              <a:rPr lang="en-US" sz="2800" dirty="0" err="1">
                <a:solidFill>
                  <a:srgbClr val="0070C0"/>
                </a:solidFill>
              </a:rPr>
              <a:t>hóa</a:t>
            </a:r>
            <a:r>
              <a:rPr lang="en-US" sz="2800" dirty="0">
                <a:solidFill>
                  <a:srgbClr val="0070C0"/>
                </a:solidFill>
              </a:rPr>
              <a:t> </a:t>
            </a:r>
            <a:r>
              <a:rPr lang="en-US" sz="2800" dirty="0" err="1">
                <a:solidFill>
                  <a:srgbClr val="0070C0"/>
                </a:solidFill>
              </a:rPr>
              <a:t>thành</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lượng</a:t>
            </a:r>
            <a:r>
              <a:rPr lang="en-US" sz="2800" dirty="0">
                <a:solidFill>
                  <a:srgbClr val="0070C0"/>
                </a:solidFill>
              </a:rPr>
              <a:t> </a:t>
            </a:r>
            <a:r>
              <a:rPr lang="en-US" sz="2800" dirty="0" err="1">
                <a:solidFill>
                  <a:srgbClr val="0070C0"/>
                </a:solidFill>
              </a:rPr>
              <a:t>âm</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nhiệt</a:t>
            </a:r>
            <a:r>
              <a:rPr lang="en-US" sz="2800" dirty="0">
                <a:solidFill>
                  <a:srgbClr val="0070C0"/>
                </a:solidFill>
              </a:rPr>
              <a:t> </a:t>
            </a:r>
            <a:r>
              <a:rPr lang="en-US" sz="2800" dirty="0" err="1">
                <a:solidFill>
                  <a:srgbClr val="0070C0"/>
                </a:solidFill>
              </a:rPr>
              <a:t>năng</a:t>
            </a:r>
            <a:endParaRPr lang="en-US" sz="2800" dirty="0">
              <a:solidFill>
                <a:srgbClr val="0070C0"/>
              </a:solidFill>
            </a:endParaRPr>
          </a:p>
        </p:txBody>
      </p:sp>
      <p:sp>
        <p:nvSpPr>
          <p:cNvPr id="10" name="Title 1"/>
          <p:cNvSpPr txBox="1">
            <a:spLocks/>
          </p:cNvSpPr>
          <p:nvPr/>
        </p:nvSpPr>
        <p:spPr>
          <a:xfrm>
            <a:off x="0" y="5867400"/>
            <a:ext cx="91440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solidFill>
                  <a:srgbClr val="FF0000"/>
                </a:solidFill>
              </a:rPr>
              <a:t>Động</a:t>
            </a:r>
            <a:r>
              <a:rPr lang="en-US" sz="2800" dirty="0">
                <a:solidFill>
                  <a:srgbClr val="FF0000"/>
                </a:solidFill>
              </a:rPr>
              <a:t> </a:t>
            </a:r>
            <a:r>
              <a:rPr lang="en-US" sz="2800" dirty="0" err="1">
                <a:solidFill>
                  <a:srgbClr val="FF0000"/>
                </a:solidFill>
              </a:rPr>
              <a:t>năng</a:t>
            </a:r>
            <a:r>
              <a:rPr lang="en-US" sz="2800" dirty="0">
                <a:solidFill>
                  <a:srgbClr val="FF0000"/>
                </a:solidFill>
              </a:rPr>
              <a:t> ban </a:t>
            </a:r>
            <a:r>
              <a:rPr lang="en-US" sz="2800" dirty="0" err="1">
                <a:solidFill>
                  <a:srgbClr val="FF0000"/>
                </a:solidFill>
              </a:rPr>
              <a:t>đầu</a:t>
            </a:r>
            <a:r>
              <a:rPr lang="en-US" sz="2800" dirty="0">
                <a:solidFill>
                  <a:srgbClr val="FF0000"/>
                </a:solidFill>
              </a:rPr>
              <a:t> </a:t>
            </a:r>
            <a:r>
              <a:rPr lang="en-US" sz="2800" dirty="0" err="1">
                <a:solidFill>
                  <a:srgbClr val="FF0000"/>
                </a:solidFill>
              </a:rPr>
              <a:t>cung</a:t>
            </a:r>
            <a:r>
              <a:rPr lang="en-US" sz="2800" dirty="0">
                <a:solidFill>
                  <a:srgbClr val="FF0000"/>
                </a:solidFill>
              </a:rPr>
              <a:t> </a:t>
            </a:r>
            <a:r>
              <a:rPr lang="en-US" sz="2800" dirty="0" err="1">
                <a:solidFill>
                  <a:srgbClr val="FF0000"/>
                </a:solidFill>
              </a:rPr>
              <a:t>cấp</a:t>
            </a:r>
            <a:r>
              <a:rPr lang="en-US" sz="2800" dirty="0">
                <a:solidFill>
                  <a:srgbClr val="FF0000"/>
                </a:solidFill>
              </a:rPr>
              <a:t> </a:t>
            </a:r>
            <a:r>
              <a:rPr lang="en-US" sz="2800" dirty="0" err="1">
                <a:solidFill>
                  <a:srgbClr val="FF0000"/>
                </a:solidFill>
              </a:rPr>
              <a:t>đã</a:t>
            </a:r>
            <a:r>
              <a:rPr lang="en-US" sz="2800" dirty="0">
                <a:solidFill>
                  <a:srgbClr val="FF0000"/>
                </a:solidFill>
              </a:rPr>
              <a:t> </a:t>
            </a:r>
            <a:r>
              <a:rPr lang="en-US" sz="2800" dirty="0" err="1">
                <a:solidFill>
                  <a:srgbClr val="FF0000"/>
                </a:solidFill>
              </a:rPr>
              <a:t>chuyển</a:t>
            </a:r>
            <a:r>
              <a:rPr lang="en-US" sz="2800" dirty="0">
                <a:solidFill>
                  <a:srgbClr val="FF0000"/>
                </a:solidFill>
              </a:rPr>
              <a:t> </a:t>
            </a:r>
            <a:r>
              <a:rPr lang="en-US" sz="2800" dirty="0" err="1">
                <a:solidFill>
                  <a:srgbClr val="FF0000"/>
                </a:solidFill>
              </a:rPr>
              <a:t>hóa</a:t>
            </a:r>
            <a:r>
              <a:rPr lang="en-US" sz="2800" dirty="0">
                <a:solidFill>
                  <a:srgbClr val="FF0000"/>
                </a:solidFill>
              </a:rPr>
              <a:t> </a:t>
            </a:r>
            <a:r>
              <a:rPr lang="en-US" sz="2800" dirty="0" err="1">
                <a:solidFill>
                  <a:srgbClr val="FF0000"/>
                </a:solidFill>
              </a:rPr>
              <a:t>thành</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Tree>
    <p:extLst>
      <p:ext uri="{BB962C8B-B14F-4D97-AF65-F5344CB8AC3E}">
        <p14:creationId xmlns:p14="http://schemas.microsoft.com/office/powerpoint/2010/main" val="25811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52398" y="1447798"/>
            <a:ext cx="3124199" cy="236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0"/>
            <a:ext cx="91440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a:t>Động</a:t>
            </a:r>
            <a:r>
              <a:rPr lang="en-US" sz="2800" dirty="0"/>
              <a:t> </a:t>
            </a:r>
            <a:r>
              <a:rPr lang="en-US" sz="2800" dirty="0" err="1"/>
              <a:t>năng</a:t>
            </a:r>
            <a:r>
              <a:rPr lang="en-US" sz="2800" dirty="0"/>
              <a:t> ban </a:t>
            </a:r>
            <a:r>
              <a:rPr lang="en-US" sz="2800" dirty="0" err="1"/>
              <a:t>đầu</a:t>
            </a:r>
            <a:r>
              <a:rPr lang="en-US" sz="2800" dirty="0"/>
              <a:t> </a:t>
            </a:r>
            <a:r>
              <a:rPr lang="en-US" sz="2800" dirty="0" err="1"/>
              <a:t>cung</a:t>
            </a:r>
            <a:r>
              <a:rPr lang="en-US" sz="2800" dirty="0"/>
              <a:t> </a:t>
            </a:r>
            <a:r>
              <a:rPr lang="en-US" sz="2800" dirty="0" err="1"/>
              <a:t>cấp</a:t>
            </a:r>
            <a:r>
              <a:rPr lang="en-US" sz="2800" dirty="0"/>
              <a:t> </a:t>
            </a:r>
            <a:r>
              <a:rPr lang="en-US" sz="2800" dirty="0" err="1"/>
              <a:t>đã</a:t>
            </a:r>
            <a:r>
              <a:rPr lang="en-US" sz="2800" dirty="0"/>
              <a:t> </a:t>
            </a:r>
            <a:r>
              <a:rPr lang="en-US" sz="2800" dirty="0" err="1"/>
              <a:t>chuyển</a:t>
            </a:r>
            <a:r>
              <a:rPr lang="en-US" sz="2800" dirty="0"/>
              <a:t> </a:t>
            </a:r>
            <a:r>
              <a:rPr lang="en-US" sz="2800" dirty="0" err="1"/>
              <a:t>hóa</a:t>
            </a:r>
            <a:r>
              <a:rPr lang="en-US" sz="2800" dirty="0"/>
              <a:t> </a:t>
            </a:r>
            <a:r>
              <a:rPr lang="en-US" sz="2800" dirty="0" err="1"/>
              <a:t>thành</a:t>
            </a:r>
            <a:r>
              <a:rPr lang="en-US" sz="2800" dirty="0"/>
              <a:t> </a:t>
            </a:r>
            <a:r>
              <a:rPr lang="en-US" sz="2800" dirty="0" err="1"/>
              <a:t>dạng</a:t>
            </a:r>
            <a:r>
              <a:rPr lang="en-US" sz="2800" dirty="0"/>
              <a:t> </a:t>
            </a:r>
            <a:r>
              <a:rPr lang="en-US" sz="2800" dirty="0" err="1"/>
              <a:t>năng</a:t>
            </a:r>
            <a:r>
              <a:rPr lang="en-US" sz="2800" dirty="0"/>
              <a:t> </a:t>
            </a:r>
            <a:r>
              <a:rPr lang="en-US" sz="2800" dirty="0" err="1"/>
              <a:t>lượng</a:t>
            </a:r>
            <a:r>
              <a:rPr lang="en-US" sz="2800" dirty="0"/>
              <a:t> </a:t>
            </a:r>
            <a:r>
              <a:rPr lang="en-US" sz="2800" dirty="0" err="1"/>
              <a:t>nào</a:t>
            </a:r>
            <a:r>
              <a:rPr lang="en-US" sz="2800" dirty="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61753" y="276224"/>
            <a:ext cx="2782647"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4800600"/>
            <a:ext cx="91440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rPr>
              <a:t>KL.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thể</a:t>
            </a:r>
            <a:r>
              <a:rPr lang="en-US" sz="2800" dirty="0">
                <a:solidFill>
                  <a:srgbClr val="FF0000"/>
                </a:solidFill>
              </a:rPr>
              <a:t> </a:t>
            </a:r>
            <a:r>
              <a:rPr lang="en-US" sz="2800" dirty="0" err="1">
                <a:solidFill>
                  <a:srgbClr val="FF0000"/>
                </a:solidFill>
              </a:rPr>
              <a:t>chuyển</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này</a:t>
            </a:r>
            <a:r>
              <a:rPr lang="en-US" sz="2800" dirty="0">
                <a:solidFill>
                  <a:srgbClr val="FF0000"/>
                </a:solidFill>
              </a:rPr>
              <a:t> sang </a:t>
            </a:r>
            <a:r>
              <a:rPr lang="en-US" sz="2800" dirty="0" err="1">
                <a:solidFill>
                  <a:srgbClr val="FF0000"/>
                </a:solidFill>
              </a:rPr>
              <a:t>dạng</a:t>
            </a:r>
            <a:r>
              <a:rPr lang="en-US" sz="2800" dirty="0">
                <a:solidFill>
                  <a:srgbClr val="FF0000"/>
                </a:solidFill>
              </a:rPr>
              <a:t> </a:t>
            </a:r>
            <a:r>
              <a:rPr lang="en-US" sz="2800" dirty="0" err="1">
                <a:solidFill>
                  <a:srgbClr val="FF0000"/>
                </a:solidFill>
              </a:rPr>
              <a:t>khác</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vật</a:t>
            </a:r>
            <a:r>
              <a:rPr lang="en-US" sz="2800" dirty="0">
                <a:solidFill>
                  <a:srgbClr val="FF0000"/>
                </a:solidFill>
              </a:rPr>
              <a:t> </a:t>
            </a:r>
            <a:r>
              <a:rPr lang="en-US" sz="2800" dirty="0" err="1">
                <a:solidFill>
                  <a:srgbClr val="FF0000"/>
                </a:solidFill>
              </a:rPr>
              <a:t>này</a:t>
            </a:r>
            <a:r>
              <a:rPr lang="en-US" sz="2800" dirty="0">
                <a:solidFill>
                  <a:srgbClr val="FF0000"/>
                </a:solidFill>
              </a:rPr>
              <a:t> sang </a:t>
            </a:r>
            <a:r>
              <a:rPr lang="en-US" sz="2800" dirty="0" err="1">
                <a:solidFill>
                  <a:srgbClr val="FF0000"/>
                </a:solidFill>
              </a:rPr>
              <a:t>vật</a:t>
            </a:r>
            <a:r>
              <a:rPr lang="en-US" sz="2800" dirty="0">
                <a:solidFill>
                  <a:srgbClr val="FF0000"/>
                </a:solidFill>
              </a:rPr>
              <a:t> </a:t>
            </a:r>
            <a:r>
              <a:rPr lang="en-US" sz="2800" dirty="0" err="1">
                <a:solidFill>
                  <a:srgbClr val="FF0000"/>
                </a:solidFill>
              </a:rPr>
              <a:t>khác</a:t>
            </a:r>
            <a:endParaRPr lang="en-US" sz="2800" dirty="0">
              <a:solidFill>
                <a:srgbClr val="FF0000"/>
              </a:solidFill>
            </a:endParaRPr>
          </a:p>
        </p:txBody>
      </p:sp>
    </p:spTree>
    <p:extLst>
      <p:ext uri="{BB962C8B-B14F-4D97-AF65-F5344CB8AC3E}">
        <p14:creationId xmlns:p14="http://schemas.microsoft.com/office/powerpoint/2010/main" val="1468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heel(1)">
                                      <p:cBhvr>
                                        <p:cTn id="15" dur="2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827"/>
            <a:ext cx="8991600" cy="1815882"/>
          </a:xfrm>
          <a:prstGeom prst="rect">
            <a:avLst/>
          </a:prstGeom>
        </p:spPr>
        <p:txBody>
          <a:bodyPr wrap="square">
            <a:spAutoFit/>
          </a:bodyPr>
          <a:lstStyle/>
          <a:p>
            <a:r>
              <a:rPr lang="vi-VN" sz="2800" dirty="0"/>
              <a:t>1. Gọi tên các dạng năng lượng xuất hiện khi đèn pin được bật sáng (hình 3.2). Vẽ sơ đồ chỉ ra sự chuyển hóa năng lượng (còn được gọi là sơ đồ dòng năng lượng) của đèn pin.</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592455"/>
            <a:ext cx="3867150" cy="224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038600"/>
            <a:ext cx="8458200" cy="2677656"/>
          </a:xfrm>
          <a:prstGeom prst="rect">
            <a:avLst/>
          </a:prstGeom>
        </p:spPr>
        <p:txBody>
          <a:bodyPr wrap="square">
            <a:spAutoFit/>
          </a:bodyPr>
          <a:lstStyle/>
          <a:p>
            <a:r>
              <a:rPr lang="vi-VN" sz="2800" dirty="0">
                <a:solidFill>
                  <a:srgbClr val="002060"/>
                </a:solidFill>
              </a:rPr>
              <a:t>1. Các dạng năng lượng xuất hiện khi đèn được bật sáng: điện năng; quang năng</a:t>
            </a:r>
          </a:p>
          <a:p>
            <a:endParaRPr lang="vi-VN" sz="2800" dirty="0">
              <a:solidFill>
                <a:srgbClr val="002060"/>
              </a:solidFill>
            </a:endParaRPr>
          </a:p>
          <a:p>
            <a:r>
              <a:rPr lang="vi-VN" sz="2800" dirty="0">
                <a:solidFill>
                  <a:srgbClr val="002060"/>
                </a:solidFill>
              </a:rPr>
              <a:t>Sơ đồ chuyển hóa năng lượng:</a:t>
            </a:r>
          </a:p>
          <a:p>
            <a:endParaRPr lang="vi-VN" sz="2800" dirty="0">
              <a:solidFill>
                <a:srgbClr val="002060"/>
              </a:solidFill>
            </a:endParaRPr>
          </a:p>
          <a:p>
            <a:r>
              <a:rPr lang="vi-VN" sz="2800" dirty="0">
                <a:solidFill>
                  <a:srgbClr val="002060"/>
                </a:solidFill>
              </a:rPr>
              <a:t>hóa năng --&gt; điện năng --&gt; quang năng</a:t>
            </a:r>
            <a:endParaRPr lang="en-US" sz="2800" dirty="0">
              <a:solidFill>
                <a:srgbClr val="002060"/>
              </a:solidFill>
            </a:endParaRPr>
          </a:p>
        </p:txBody>
      </p:sp>
    </p:spTree>
    <p:extLst>
      <p:ext uri="{BB962C8B-B14F-4D97-AF65-F5344CB8AC3E}">
        <p14:creationId xmlns:p14="http://schemas.microsoft.com/office/powerpoint/2010/main" val="7191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heel(1)">
                                      <p:cBhvr>
                                        <p:cTn id="10" dur="2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3108543"/>
          </a:xfrm>
          <a:prstGeom prst="rect">
            <a:avLst/>
          </a:prstGeom>
        </p:spPr>
        <p:txBody>
          <a:bodyPr wrap="square">
            <a:spAutoFit/>
          </a:bodyPr>
          <a:lstStyle/>
          <a:p>
            <a:r>
              <a:rPr lang="vi-VN" sz="2800" dirty="0">
                <a:latin typeface="+mj-lt"/>
              </a:rPr>
              <a:t>2. Hình 3.3 mô tả một máy sấy tóc đang hoạt động. Mũi tên trên sơ đồ dòng năng lượng cho thấy sự chuyển hóa điện năng thành ba dạng năng lượng khác.</a:t>
            </a:r>
          </a:p>
          <a:p>
            <a:r>
              <a:rPr lang="vi-VN" sz="2800" dirty="0">
                <a:latin typeface="+mj-lt"/>
              </a:rPr>
              <a:t>a) Tên ba dạng năng lượng đó là gì?</a:t>
            </a:r>
          </a:p>
          <a:p>
            <a:r>
              <a:rPr lang="vi-VN" sz="2800" dirty="0">
                <a:latin typeface="+mj-lt"/>
              </a:rPr>
              <a:t>b) Nêu thêm một thiết bị điện biến đổi điện năng thành các dạng năng lượng khác.</a:t>
            </a:r>
          </a:p>
          <a:p>
            <a:endParaRPr lang="vi-VN" sz="28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436" y="2971800"/>
            <a:ext cx="3048000" cy="269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3691830"/>
            <a:ext cx="5638800" cy="2246769"/>
          </a:xfrm>
          <a:prstGeom prst="rect">
            <a:avLst/>
          </a:prstGeom>
        </p:spPr>
        <p:txBody>
          <a:bodyPr wrap="square">
            <a:spAutoFit/>
          </a:bodyPr>
          <a:lstStyle/>
          <a:p>
            <a:r>
              <a:rPr lang="vi-VN" sz="2800" dirty="0">
                <a:solidFill>
                  <a:srgbClr val="0070C0"/>
                </a:solidFill>
                <a:latin typeface="+mj-lt"/>
              </a:rPr>
              <a:t>2. a) Tên ba dạng năng lượng là: cơ năng; nhiệt năng; năng lượng âm.</a:t>
            </a:r>
          </a:p>
          <a:p>
            <a:r>
              <a:rPr lang="vi-VN" sz="2800" dirty="0">
                <a:solidFill>
                  <a:srgbClr val="0070C0"/>
                </a:solidFill>
                <a:latin typeface="+mj-lt"/>
              </a:rPr>
              <a:t>    b) Các thiết bị biến đổi điện năng thành các dạng năng lượng khác: quạt; ti vi; điện thoại; ...</a:t>
            </a:r>
            <a:endParaRPr lang="en-US" sz="2800" dirty="0">
              <a:solidFill>
                <a:srgbClr val="0070C0"/>
              </a:solidFill>
              <a:latin typeface="+mj-lt"/>
            </a:endParaRPr>
          </a:p>
        </p:txBody>
      </p:sp>
    </p:spTree>
    <p:extLst>
      <p:ext uri="{BB962C8B-B14F-4D97-AF65-F5344CB8AC3E}">
        <p14:creationId xmlns:p14="http://schemas.microsoft.com/office/powerpoint/2010/main" val="3549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3. Hóa năng có thể ch</a:t>
            </a:r>
            <a:r>
              <a:rPr lang="en-US" sz="2800" dirty="0" err="1">
                <a:latin typeface="Times New Roman" panose="02020603050405020304" pitchFamily="18" charset="0"/>
                <a:cs typeface="Times New Roman" panose="02020603050405020304" pitchFamily="18" charset="0"/>
              </a:rPr>
              <a:t>uyể</a:t>
            </a:r>
            <a:r>
              <a:rPr lang="vi-VN" sz="2800" dirty="0">
                <a:latin typeface="Times New Roman" panose="02020603050405020304" pitchFamily="18" charset="0"/>
                <a:cs typeface="Times New Roman" panose="02020603050405020304" pitchFamily="18" charset="0"/>
              </a:rPr>
              <a:t>n hóa thành các dạng năng lượng nào?</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28600" y="1557093"/>
            <a:ext cx="8001000"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3. Hóa năng có thể chuyển hóa thành: điện năng, thế năng, nhiệt năng, năng lượng ánh sáng, năng lượng âm, động năng.</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97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2193</Words>
  <Application>Microsoft Office PowerPoint</Application>
  <PresentationFormat>On-screen Show (4:3)</PresentationFormat>
  <Paragraphs>145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Bài 48. SỰ CHUYỂN HÓA NĂNG LƯỢNG</vt:lpstr>
      <vt:lpstr>PowerPoint Presentation</vt:lpstr>
      <vt:lpstr>PowerPoint Presentation</vt:lpstr>
      <vt:lpstr>PowerPoint Presentation</vt:lpstr>
      <vt:lpstr>PowerPoint Presentation</vt:lpstr>
      <vt:lpstr>PowerPoint Presentation</vt:lpstr>
      <vt:lpstr>PowerPoint Presentation</vt:lpstr>
      <vt:lpstr>Bài 48. SỰ CHUYỂN HÓA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20</cp:revision>
  <dcterms:created xsi:type="dcterms:W3CDTF">2021-12-31T02:59:10Z</dcterms:created>
  <dcterms:modified xsi:type="dcterms:W3CDTF">2023-04-04T04:25:29Z</dcterms:modified>
</cp:coreProperties>
</file>